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28"/>
  </p:notesMasterIdLst>
  <p:handoutMasterIdLst>
    <p:handoutMasterId r:id="rId29"/>
  </p:handoutMasterIdLst>
  <p:sldIdLst>
    <p:sldId id="3172" r:id="rId2"/>
    <p:sldId id="3146" r:id="rId3"/>
    <p:sldId id="3147" r:id="rId4"/>
    <p:sldId id="4224" r:id="rId5"/>
    <p:sldId id="1760" r:id="rId6"/>
    <p:sldId id="3173" r:id="rId7"/>
    <p:sldId id="2425" r:id="rId8"/>
    <p:sldId id="2431" r:id="rId9"/>
    <p:sldId id="4225" r:id="rId10"/>
    <p:sldId id="2439" r:id="rId11"/>
    <p:sldId id="2428" r:id="rId12"/>
    <p:sldId id="2432" r:id="rId13"/>
    <p:sldId id="4226" r:id="rId14"/>
    <p:sldId id="2440" r:id="rId15"/>
    <p:sldId id="2442" r:id="rId16"/>
    <p:sldId id="2441" r:id="rId17"/>
    <p:sldId id="2437" r:id="rId18"/>
    <p:sldId id="333" r:id="rId19"/>
    <p:sldId id="2433" r:id="rId20"/>
    <p:sldId id="3165" r:id="rId21"/>
    <p:sldId id="1464" r:id="rId22"/>
    <p:sldId id="2061" r:id="rId23"/>
    <p:sldId id="2435" r:id="rId24"/>
    <p:sldId id="4223" r:id="rId25"/>
    <p:sldId id="3164" r:id="rId26"/>
    <p:sldId id="2424" r:id="rId27"/>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31534C"/>
    <a:srgbClr val="4B0082"/>
    <a:srgbClr val="2084D9"/>
    <a:srgbClr val="1E00AA"/>
    <a:srgbClr val="B7B1A9"/>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312" autoAdjust="0"/>
  </p:normalViewPr>
  <p:slideViewPr>
    <p:cSldViewPr>
      <p:cViewPr>
        <p:scale>
          <a:sx n="50" d="100"/>
          <a:sy n="50" d="100"/>
        </p:scale>
        <p:origin x="1886" y="384"/>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7/30/2025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7/30/2025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8296376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E80758D-2C67-4B5D-A649-04FA4ADD6C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2EA5F77-D64C-4702-97BA-A5A351EF9B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54391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CE3AF84-3D59-47E5-8164-5BDBA9399E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2FB2A27-9C4D-430C-9582-C9CD2F1F66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D718B81-0B34-4E0C-9EF8-53B61A0338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8935C7C-56E9-49F1-BEA8-FC0159810B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71DF6F9-3FB8-417A-94ED-3931B8C4ED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79A96A6-35A9-44BF-A48E-CBD8B6DC01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will explore if this provides a resolution for that concern</a:t>
            </a:r>
            <a:endParaRPr lang="en-IN" dirty="0"/>
          </a:p>
          <a:p>
            <a:endParaRPr lang="en-IN" dirty="0"/>
          </a:p>
        </p:txBody>
      </p:sp>
    </p:spTree>
    <p:extLst>
      <p:ext uri="{BB962C8B-B14F-4D97-AF65-F5344CB8AC3E}">
        <p14:creationId xmlns:p14="http://schemas.microsoft.com/office/powerpoint/2010/main" val="76501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6A66969-AE16-447E-9AA1-DF2AE2C02A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D780E8A-C320-491D-95D7-5F87A1984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7539B77-D92F-46AB-87F6-65806866E6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1FCF321-2FD0-4293-9CD0-3802414A81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Who is the observer? Self or body?</a:t>
            </a:r>
          </a:p>
          <a:p>
            <a:r>
              <a:rPr lang="en-US" altLang="en-US"/>
              <a:t>Can you see that you are always active “imagination” is always going 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F812F14-CEEF-48BF-9EE0-5C16F23E7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8FEDC43-682F-41D4-BA7F-385EB6755C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Who is the observer? Self or body?</a:t>
            </a:r>
          </a:p>
          <a:p>
            <a:r>
              <a:rPr lang="en-US" altLang="en-US"/>
              <a:t>Can you see that you are always active “imagination” is always going 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F812F14-CEEF-48BF-9EE0-5C16F23E7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8FEDC43-682F-41D4-BA7F-385EB6755C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Who is the observer? Self or body?</a:t>
            </a:r>
          </a:p>
          <a:p>
            <a:r>
              <a:rPr lang="en-US" altLang="en-US"/>
              <a:t>Can you see that you are always active “imagination” is always going on</a:t>
            </a:r>
          </a:p>
        </p:txBody>
      </p:sp>
    </p:spTree>
    <p:extLst>
      <p:ext uri="{BB962C8B-B14F-4D97-AF65-F5344CB8AC3E}">
        <p14:creationId xmlns:p14="http://schemas.microsoft.com/office/powerpoint/2010/main" val="189058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2F7311C-5224-44D5-A375-B01A71EF02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148B745-7CFA-4AAB-A49C-49FA319B7B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41B3992-586B-4FC2-81A4-400360C175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700D3DD-A2EC-43CF-AB7E-1CDE1C95AB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
        <p:nvSpPr>
          <p:cNvPr id="12" name="Rectangle 1">
            <a:extLst>
              <a:ext uri="{FF2B5EF4-FFF2-40B4-BE49-F238E27FC236}">
                <a16:creationId xmlns:a16="http://schemas.microsoft.com/office/drawing/2014/main" id="{2CC8FB13-768A-4313-9261-CE10935D41D1}"/>
              </a:ext>
            </a:extLst>
          </p:cNvPr>
          <p:cNvSpPr>
            <a:spLocks noChangeArrowheads="1"/>
          </p:cNvSpPr>
          <p:nvPr userDrawn="1"/>
        </p:nvSpPr>
        <p:spPr bwMode="auto">
          <a:xfrm>
            <a:off x="1549400" y="5181600"/>
            <a:ext cx="9067800"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dirty="0">
                <a:solidFill>
                  <a:srgbClr val="FFFF00"/>
                </a:solidFill>
                <a:ea typeface="Calibri" panose="020F0502020204030204" pitchFamily="34" charset="0"/>
                <a:cs typeface="Mangal" panose="00000400000000000000" pitchFamily="2"/>
              </a:rPr>
              <a:t>Prepared by NC-UHV, AICTE in collaboration with UHV Foundation</a:t>
            </a:r>
          </a:p>
          <a:p>
            <a:pPr algn="ctr"/>
            <a:r>
              <a:rPr lang="en-IN" altLang="en-US" dirty="0">
                <a:solidFill>
                  <a:srgbClr val="FFFF00"/>
                </a:solidFill>
                <a:ea typeface="Calibri" panose="020F0502020204030204" pitchFamily="34" charset="0"/>
                <a:cs typeface="Chaparral Pro"/>
              </a:rPr>
              <a:t>All Rights Reserved</a:t>
            </a:r>
            <a:endParaRPr lang="en-US" altLang="en-US" dirty="0">
              <a:solidFill>
                <a:srgbClr val="FFFF00"/>
              </a:solidFill>
            </a:endParaRPr>
          </a:p>
        </p:txBody>
      </p:sp>
    </p:spTree>
    <p:extLst>
      <p:ext uri="{BB962C8B-B14F-4D97-AF65-F5344CB8AC3E}">
        <p14:creationId xmlns:p14="http://schemas.microsoft.com/office/powerpoint/2010/main" val="278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2"/>
            <a:ext cx="2786062" cy="369887"/>
            <a:chOff x="109537" y="6564867"/>
            <a:chExt cx="27860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7"/>
              <a:ext cx="19812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Foundation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7" r:id="rId2"/>
    <p:sldLayoutId id="2147490830" r:id="rId3"/>
    <p:sldLayoutId id="2147490829"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4799E5-75A3-4043-B237-D47F00765A66}"/>
              </a:ext>
            </a:extLst>
          </p:cNvPr>
          <p:cNvSpPr>
            <a:spLocks noGrp="1"/>
          </p:cNvSpPr>
          <p:nvPr>
            <p:ph type="subTitle" idx="1"/>
          </p:nvPr>
        </p:nvSpPr>
        <p:spPr>
          <a:xfrm>
            <a:off x="609600" y="3900488"/>
            <a:ext cx="11049000" cy="369332"/>
          </a:xfrm>
        </p:spPr>
        <p:txBody>
          <a:bodyPr/>
          <a:lstStyle/>
          <a:p>
            <a:pPr algn="ctr"/>
            <a:r>
              <a:rPr lang="en-US" dirty="0"/>
              <a:t>Making a definite program for health</a:t>
            </a:r>
          </a:p>
        </p:txBody>
      </p:sp>
      <p:sp>
        <p:nvSpPr>
          <p:cNvPr id="5122" name="Title 10">
            <a:extLst>
              <a:ext uri="{FF2B5EF4-FFF2-40B4-BE49-F238E27FC236}">
                <a16:creationId xmlns:a16="http://schemas.microsoft.com/office/drawing/2014/main" id="{384C601B-A1FE-4A46-8CF0-6907706D8EC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7</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Ensuring Health Holistically</a:t>
            </a:r>
            <a:endParaRPr lang="en-GB"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0403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9D2AC2A-E360-4D84-9423-9ABF9A8B743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sz="2000"/>
              <a:t>Feeling of Self-regulation (</a:t>
            </a:r>
            <a:r>
              <a:rPr lang="hi-IN" altLang="en-US" sz="2000"/>
              <a:t>संयम)</a:t>
            </a:r>
            <a:r>
              <a:rPr lang="en-IN" altLang="en-US" sz="2000"/>
              <a:t> </a:t>
            </a:r>
            <a:r>
              <a:rPr lang="en-IN" altLang="en-US" sz="2000">
                <a:sym typeface="Wingdings" panose="05000000000000000000" pitchFamily="2" charset="2"/>
              </a:rPr>
              <a:t> Program for it  Health in the Body</a:t>
            </a:r>
            <a:endParaRPr lang="en-US" altLang="en-US" sz="2000"/>
          </a:p>
        </p:txBody>
      </p:sp>
      <p:sp>
        <p:nvSpPr>
          <p:cNvPr id="19459" name="Text Placeholder 2">
            <a:extLst>
              <a:ext uri="{FF2B5EF4-FFF2-40B4-BE49-F238E27FC236}">
                <a16:creationId xmlns:a16="http://schemas.microsoft.com/office/drawing/2014/main" id="{6FA204ED-B16D-42C3-AE83-EA4979CCCF5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IN" altLang="en-US" dirty="0"/>
              <a:t>The Body is an </a:t>
            </a:r>
            <a:r>
              <a:rPr lang="en-IN" altLang="en-US" b="1" dirty="0"/>
              <a:t>orderly system </a:t>
            </a:r>
            <a:r>
              <a:rPr lang="en-IN" altLang="en-US" dirty="0"/>
              <a:t>(a harmony). It </a:t>
            </a:r>
            <a:r>
              <a:rPr lang="en-US" sz="2400" dirty="0">
                <a:solidFill>
                  <a:srgbClr val="000000"/>
                </a:solidFill>
              </a:rPr>
              <a:t>is composed of trillions of cells – these are working in a complimentary manner (forming tissues, organs, organ systems …), all for the harmony of the body!</a:t>
            </a:r>
          </a:p>
          <a:p>
            <a:pPr marL="0" indent="0">
              <a:buNone/>
            </a:pPr>
            <a:endParaRPr lang="en-IN" altLang="en-US" dirty="0">
              <a:solidFill>
                <a:srgbClr val="0000FF"/>
              </a:solidFill>
            </a:endParaRPr>
          </a:p>
          <a:p>
            <a:pPr marL="0" indent="0">
              <a:buNone/>
            </a:pPr>
            <a:r>
              <a:rPr lang="en-IN" altLang="en-US" dirty="0">
                <a:solidFill>
                  <a:srgbClr val="0000FF"/>
                </a:solidFill>
              </a:rPr>
              <a:t>All I (Self) have to ensure is the continuity of that harmony </a:t>
            </a:r>
          </a:p>
          <a:p>
            <a:pPr marL="0" indent="0">
              <a:buNone/>
            </a:pPr>
            <a:r>
              <a:rPr lang="en-IN" altLang="en-US" dirty="0">
                <a:solidFill>
                  <a:srgbClr val="0000FF"/>
                </a:solidFill>
              </a:rPr>
              <a:t>(at least not disturb it).</a:t>
            </a:r>
          </a:p>
          <a:p>
            <a:pPr marL="0" indent="0">
              <a:buNone/>
            </a:pPr>
            <a:endParaRPr lang="en-IN" altLang="en-US" dirty="0">
              <a:solidFill>
                <a:srgbClr val="0000FF"/>
              </a:solidFill>
            </a:endParaRPr>
          </a:p>
          <a:p>
            <a:pPr marL="0" indent="0">
              <a:buNone/>
            </a:pPr>
            <a:r>
              <a:rPr lang="en-IN" altLang="en-US" dirty="0"/>
              <a:t>With the </a:t>
            </a:r>
            <a:r>
              <a:rPr lang="en-IN" altLang="en-US" b="1" dirty="0"/>
              <a:t>feeling of responsibility</a:t>
            </a:r>
            <a:r>
              <a:rPr lang="en-IN" altLang="en-US" dirty="0"/>
              <a:t> toward the body, </a:t>
            </a:r>
          </a:p>
          <a:p>
            <a:pPr marL="0" indent="0">
              <a:buNone/>
            </a:pPr>
            <a:r>
              <a:rPr lang="en-IN" altLang="en-US" dirty="0"/>
              <a:t>I </a:t>
            </a:r>
            <a:r>
              <a:rPr lang="en-IN" altLang="en-US" dirty="0">
                <a:sym typeface="Wingdings" panose="05000000000000000000" pitchFamily="2" charset="2"/>
              </a:rPr>
              <a:t>do what is required for fulfilling that responsibility.</a:t>
            </a:r>
          </a:p>
          <a:p>
            <a:pPr marL="0" indent="0">
              <a:buNone/>
            </a:pPr>
            <a:r>
              <a:rPr lang="en-IN" altLang="en-US" dirty="0">
                <a:sym typeface="Wingdings" panose="05000000000000000000" pitchFamily="2" charset="2"/>
              </a:rPr>
              <a:t>This ensures the </a:t>
            </a:r>
            <a:r>
              <a:rPr lang="en-IN" altLang="en-US" b="1" dirty="0">
                <a:sym typeface="Wingdings" panose="05000000000000000000" pitchFamily="2" charset="2"/>
              </a:rPr>
              <a:t>health</a:t>
            </a:r>
            <a:r>
              <a:rPr lang="en-IN" altLang="en-US" dirty="0">
                <a:sym typeface="Wingdings" panose="05000000000000000000" pitchFamily="2" charset="2"/>
              </a:rPr>
              <a:t> in the Body.</a:t>
            </a: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r>
              <a:rPr lang="en-IN" altLang="en-US" dirty="0">
                <a:sym typeface="Wingdings" panose="05000000000000000000" pitchFamily="2" charset="2"/>
              </a:rPr>
              <a:t>We will explore a program to ensure health …..</a:t>
            </a:r>
          </a:p>
          <a:p>
            <a:pPr marL="0" indent="0">
              <a:buNone/>
            </a:pPr>
            <a:endParaRPr lang="en-IN" altLang="en-US" dirty="0">
              <a:sym typeface="Wingdings" panose="05000000000000000000" pitchFamily="2" charset="2"/>
            </a:endParaRPr>
          </a:p>
        </p:txBody>
      </p:sp>
      <p:grpSp>
        <p:nvGrpSpPr>
          <p:cNvPr id="3" name="Group 2">
            <a:extLst>
              <a:ext uri="{FF2B5EF4-FFF2-40B4-BE49-F238E27FC236}">
                <a16:creationId xmlns:a16="http://schemas.microsoft.com/office/drawing/2014/main" id="{F7123207-5F2E-4011-8F91-FABBC5B54917}"/>
              </a:ext>
            </a:extLst>
          </p:cNvPr>
          <p:cNvGrpSpPr/>
          <p:nvPr/>
        </p:nvGrpSpPr>
        <p:grpSpPr>
          <a:xfrm>
            <a:off x="968239" y="4508736"/>
            <a:ext cx="10255523" cy="1254918"/>
            <a:chOff x="1828800" y="5181600"/>
            <a:chExt cx="10255523" cy="1254918"/>
          </a:xfrm>
        </p:grpSpPr>
        <p:sp>
          <p:nvSpPr>
            <p:cNvPr id="8" name="Rounded Rectangle 9">
              <a:extLst>
                <a:ext uri="{FF2B5EF4-FFF2-40B4-BE49-F238E27FC236}">
                  <a16:creationId xmlns:a16="http://schemas.microsoft.com/office/drawing/2014/main" id="{C6C3FAE7-9398-4890-A0BB-273B84B6DE86}"/>
                </a:ext>
              </a:extLst>
            </p:cNvPr>
            <p:cNvSpPr/>
            <p:nvPr/>
          </p:nvSpPr>
          <p:spPr>
            <a:xfrm>
              <a:off x="1828800" y="5181600"/>
              <a:ext cx="10255523" cy="125491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sz="2000" b="1" dirty="0">
                  <a:solidFill>
                    <a:schemeClr val="bg1"/>
                  </a:solidFill>
                  <a:latin typeface="Arial" panose="020B0604020202020204" pitchFamily="34" charset="0"/>
                  <a:cs typeface="Arial" panose="020B0604020202020204" pitchFamily="34" charset="0"/>
                </a:rPr>
                <a:t>Out of self-regulation and health, which holds the higher priority for you?</a:t>
              </a:r>
              <a:endParaRPr lang="en-US" sz="2000" dirty="0">
                <a:solidFill>
                  <a:schemeClr val="bg1"/>
                </a:solidFill>
                <a:latin typeface="Arial" panose="020B0604020202020204" pitchFamily="34" charset="0"/>
                <a:cs typeface="Arial" panose="020B0604020202020204" pitchFamily="34" charset="0"/>
              </a:endParaRPr>
            </a:p>
          </p:txBody>
        </p:sp>
        <p:pic>
          <p:nvPicPr>
            <p:cNvPr id="10" name="Picture 4">
              <a:extLst>
                <a:ext uri="{FF2B5EF4-FFF2-40B4-BE49-F238E27FC236}">
                  <a16:creationId xmlns:a16="http://schemas.microsoft.com/office/drawing/2014/main" id="{6867E454-8C88-4DB7-8AD6-40A03A4B9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0972801" y="5257800"/>
              <a:ext cx="1050925" cy="1079500"/>
            </a:xfrm>
            <a:prstGeom prst="rect">
              <a:avLst/>
            </a:prstGeom>
            <a:solidFill>
              <a:schemeClr val="bg1"/>
            </a:solidFill>
            <a:ln>
              <a:noFill/>
            </a:ln>
          </p:spPr>
        </p:pic>
      </p:grpSp>
      <p:pic>
        <p:nvPicPr>
          <p:cNvPr id="12" name="Picture 11">
            <a:extLst>
              <a:ext uri="{FF2B5EF4-FFF2-40B4-BE49-F238E27FC236}">
                <a16:creationId xmlns:a16="http://schemas.microsoft.com/office/drawing/2014/main" id="{3C125D18-B91A-4116-94E9-F44B42AFADC6}"/>
              </a:ext>
            </a:extLst>
          </p:cNvPr>
          <p:cNvPicPr>
            <a:picLocks noChangeAspect="1"/>
          </p:cNvPicPr>
          <p:nvPr/>
        </p:nvPicPr>
        <p:blipFill rotWithShape="1">
          <a:blip r:embed="rId3">
            <a:extLst>
              <a:ext uri="{28A0092B-C50C-407E-A947-70E740481C1C}">
                <a14:useLocalDpi xmlns:a14="http://schemas.microsoft.com/office/drawing/2010/main" val="0"/>
              </a:ext>
            </a:extLst>
          </a:blip>
          <a:srcRect l="20935" t="14444" r="25647" b="10000"/>
          <a:stretch/>
        </p:blipFill>
        <p:spPr>
          <a:xfrm>
            <a:off x="8976046" y="1193564"/>
            <a:ext cx="3215954" cy="3215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DD5F97-5024-445D-967D-1FEAAD8AA9D7}"/>
              </a:ext>
            </a:extLst>
          </p:cNvPr>
          <p:cNvSpPr/>
          <p:nvPr/>
        </p:nvSpPr>
        <p:spPr bwMode="auto">
          <a:xfrm>
            <a:off x="925513" y="685801"/>
            <a:ext cx="7456487" cy="20431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485" name="Title 1">
            <a:extLst>
              <a:ext uri="{FF2B5EF4-FFF2-40B4-BE49-F238E27FC236}">
                <a16:creationId xmlns:a16="http://schemas.microsoft.com/office/drawing/2014/main" id="{9D199599-9CE5-4BFA-B224-81835DB0248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Program </a:t>
            </a:r>
            <a:r>
              <a:rPr lang="en-IN" altLang="en-US"/>
              <a:t>for Health</a:t>
            </a:r>
            <a:endParaRPr lang="en-US" altLang="en-US" dirty="0"/>
          </a:p>
        </p:txBody>
      </p:sp>
      <p:sp>
        <p:nvSpPr>
          <p:cNvPr id="3" name="Rectangle 2">
            <a:extLst>
              <a:ext uri="{FF2B5EF4-FFF2-40B4-BE49-F238E27FC236}">
                <a16:creationId xmlns:a16="http://schemas.microsoft.com/office/drawing/2014/main" id="{3DEDB803-D8E5-4720-A05C-A2DB744E41E0}"/>
              </a:ext>
            </a:extLst>
          </p:cNvPr>
          <p:cNvSpPr/>
          <p:nvPr/>
        </p:nvSpPr>
        <p:spPr>
          <a:xfrm>
            <a:off x="3627438" y="700088"/>
            <a:ext cx="4713287" cy="747712"/>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schemeClr val="tx1"/>
              </a:solidFill>
            </a:endParaRPr>
          </a:p>
        </p:txBody>
      </p:sp>
      <p:sp>
        <p:nvSpPr>
          <p:cNvPr id="12" name="Rectangle 11">
            <a:extLst>
              <a:ext uri="{FF2B5EF4-FFF2-40B4-BE49-F238E27FC236}">
                <a16:creationId xmlns:a16="http://schemas.microsoft.com/office/drawing/2014/main" id="{82AFB347-C317-4375-8CFC-87C1BAE77B6C}"/>
              </a:ext>
            </a:extLst>
          </p:cNvPr>
          <p:cNvSpPr/>
          <p:nvPr/>
        </p:nvSpPr>
        <p:spPr>
          <a:xfrm>
            <a:off x="914399" y="928688"/>
            <a:ext cx="1828800" cy="977900"/>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schemeClr val="tx1"/>
              </a:solidFill>
            </a:endParaRPr>
          </a:p>
        </p:txBody>
      </p:sp>
      <p:sp>
        <p:nvSpPr>
          <p:cNvPr id="13" name="Rectangle 12">
            <a:extLst>
              <a:ext uri="{FF2B5EF4-FFF2-40B4-BE49-F238E27FC236}">
                <a16:creationId xmlns:a16="http://schemas.microsoft.com/office/drawing/2014/main" id="{E574D8F3-7776-4CA1-ACA8-95CE30E3628F}"/>
              </a:ext>
            </a:extLst>
          </p:cNvPr>
          <p:cNvSpPr/>
          <p:nvPr/>
        </p:nvSpPr>
        <p:spPr>
          <a:xfrm>
            <a:off x="2754312" y="928688"/>
            <a:ext cx="869950" cy="533400"/>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schemeClr val="tx1"/>
              </a:solidFill>
            </a:endParaRPr>
          </a:p>
        </p:txBody>
      </p:sp>
      <p:sp>
        <p:nvSpPr>
          <p:cNvPr id="20489" name="Text Placeholder 2">
            <a:extLst>
              <a:ext uri="{FF2B5EF4-FFF2-40B4-BE49-F238E27FC236}">
                <a16:creationId xmlns:a16="http://schemas.microsoft.com/office/drawing/2014/main" id="{4D0E18AF-DA3F-45E6-B08E-2B1EFD65A2A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685800" lvl="1" indent="-457200">
              <a:spcBef>
                <a:spcPct val="0"/>
              </a:spcBef>
              <a:buNone/>
            </a:pPr>
            <a:endParaRPr altLang="en-US" sz="2200" dirty="0"/>
          </a:p>
          <a:p>
            <a:pPr marL="685800" lvl="1" indent="-457200">
              <a:spcBef>
                <a:spcPct val="0"/>
              </a:spcBef>
              <a:buNone/>
            </a:pPr>
            <a:r>
              <a:rPr altLang="en-US" sz="2200" b="1" dirty="0"/>
              <a:t>		1    Intake	and	Routine (Lifestyle)</a:t>
            </a:r>
          </a:p>
          <a:p>
            <a:pPr marL="685800" lvl="1" indent="-457200">
              <a:spcBef>
                <a:spcPct val="0"/>
              </a:spcBef>
              <a:buNone/>
            </a:pPr>
            <a:endParaRPr altLang="en-US" sz="1000" b="1" dirty="0"/>
          </a:p>
          <a:p>
            <a:pPr marL="685800" lvl="1" indent="-457200">
              <a:spcBef>
                <a:spcPct val="0"/>
              </a:spcBef>
              <a:buNone/>
            </a:pPr>
            <a:r>
              <a:rPr altLang="en-US" sz="2200" b="1" dirty="0"/>
              <a:t>		2    </a:t>
            </a:r>
            <a:r>
              <a:rPr altLang="en-US" sz="2200" b="1" dirty="0" err="1"/>
              <a:t>Labour</a:t>
            </a:r>
            <a:r>
              <a:rPr altLang="en-US" sz="2200" b="1" dirty="0"/>
              <a:t> </a:t>
            </a:r>
            <a:r>
              <a:rPr altLang="en-US" sz="2200" dirty="0"/>
              <a:t>	and	Exercise</a:t>
            </a:r>
          </a:p>
          <a:p>
            <a:pPr marL="685800" lvl="1" indent="-457200">
              <a:spcBef>
                <a:spcPct val="0"/>
              </a:spcBef>
              <a:buNone/>
            </a:pPr>
            <a:endParaRPr altLang="en-US" sz="1000" dirty="0"/>
          </a:p>
          <a:p>
            <a:pPr marL="685800" lvl="1" indent="-457200">
              <a:spcBef>
                <a:spcPct val="0"/>
              </a:spcBef>
              <a:buNone/>
            </a:pPr>
            <a:r>
              <a:rPr altLang="en-US" sz="2200" dirty="0"/>
              <a:t>		3    Postures for regulating </a:t>
            </a:r>
            <a:r>
              <a:rPr lang="en-ZW" altLang="en-US" sz="2200" dirty="0"/>
              <a:t>internal &amp; external body organs </a:t>
            </a:r>
            <a:r>
              <a:rPr altLang="en-US" sz="2200" dirty="0"/>
              <a:t>	</a:t>
            </a:r>
            <a:endParaRPr lang="en-ZW" altLang="en-US" sz="2200" dirty="0"/>
          </a:p>
          <a:p>
            <a:pPr marL="685800" lvl="1" indent="-457200">
              <a:spcBef>
                <a:spcPct val="0"/>
              </a:spcBef>
              <a:buNone/>
            </a:pPr>
            <a:r>
              <a:rPr lang="en-ZW" altLang="en-US" sz="2200" dirty="0"/>
              <a:t>			 and Regulated Breathing</a:t>
            </a:r>
          </a:p>
          <a:p>
            <a:pPr marL="685800" lvl="1" indent="-457200">
              <a:spcBef>
                <a:spcPct val="0"/>
              </a:spcBef>
              <a:buNone/>
            </a:pPr>
            <a:r>
              <a:rPr lang="en-ZW" altLang="en-US" sz="1000" dirty="0"/>
              <a:t>		        </a:t>
            </a:r>
            <a:endParaRPr altLang="en-US" sz="10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r>
              <a:rPr altLang="en-US" sz="2200" dirty="0">
                <a:solidFill>
                  <a:schemeClr val="bg1"/>
                </a:solidFill>
              </a:rPr>
              <a:t>		</a:t>
            </a:r>
            <a:r>
              <a:rPr altLang="en-US" sz="2200" dirty="0"/>
              <a:t>		</a:t>
            </a:r>
            <a:endParaRPr altLang="en-US" sz="2200" dirty="0">
              <a:solidFill>
                <a:schemeClr val="bg1"/>
              </a:solidFill>
            </a:endParaRPr>
          </a:p>
        </p:txBody>
      </p:sp>
      <p:sp>
        <p:nvSpPr>
          <p:cNvPr id="20490" name="TextBox 4">
            <a:extLst>
              <a:ext uri="{FF2B5EF4-FFF2-40B4-BE49-F238E27FC236}">
                <a16:creationId xmlns:a16="http://schemas.microsoft.com/office/drawing/2014/main" id="{D467CC24-A111-4581-AD87-F03BA8F5C69A}"/>
              </a:ext>
            </a:extLst>
          </p:cNvPr>
          <p:cNvSpPr txBox="1">
            <a:spLocks noChangeArrowheads="1"/>
          </p:cNvSpPr>
          <p:nvPr/>
        </p:nvSpPr>
        <p:spPr bwMode="auto">
          <a:xfrm>
            <a:off x="838200" y="533400"/>
            <a:ext cx="2786063"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(A) </a:t>
            </a:r>
            <a:r>
              <a:rPr lang="en-IN" altLang="en-US" b="1">
                <a:solidFill>
                  <a:srgbClr val="000000"/>
                </a:solidFill>
              </a:rPr>
              <a:t>For Staying Healthy</a:t>
            </a:r>
            <a:endParaRPr lang="en-US" altLang="en-US" b="1">
              <a:solidFill>
                <a:srgbClr val="000000"/>
              </a:solidFill>
            </a:endParaRPr>
          </a:p>
        </p:txBody>
      </p:sp>
      <p:sp>
        <p:nvSpPr>
          <p:cNvPr id="20491" name="TextBox 8">
            <a:extLst>
              <a:ext uri="{FF2B5EF4-FFF2-40B4-BE49-F238E27FC236}">
                <a16:creationId xmlns:a16="http://schemas.microsoft.com/office/drawing/2014/main" id="{E0ECCDAD-EA9A-48FA-939D-1623524A7ADD}"/>
              </a:ext>
            </a:extLst>
          </p:cNvPr>
          <p:cNvSpPr txBox="1">
            <a:spLocks noChangeArrowheads="1"/>
          </p:cNvSpPr>
          <p:nvPr/>
        </p:nvSpPr>
        <p:spPr bwMode="auto">
          <a:xfrm>
            <a:off x="914399" y="2805113"/>
            <a:ext cx="2209800" cy="1477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dirty="0">
                <a:solidFill>
                  <a:srgbClr val="FFFFFF"/>
                </a:solidFill>
              </a:rPr>
              <a:t>(B) For bringing body back to harmony from temporary disharmony</a:t>
            </a:r>
            <a:endParaRPr lang="en-US" altLang="en-US" dirty="0">
              <a:solidFill>
                <a:srgbClr val="FFFFFF"/>
              </a:solidFill>
            </a:endParaRPr>
          </a:p>
        </p:txBody>
      </p:sp>
      <p:sp>
        <p:nvSpPr>
          <p:cNvPr id="20492" name="TextBox 9">
            <a:extLst>
              <a:ext uri="{FF2B5EF4-FFF2-40B4-BE49-F238E27FC236}">
                <a16:creationId xmlns:a16="http://schemas.microsoft.com/office/drawing/2014/main" id="{3FA70C06-876C-49AB-8917-1B4CA52F823E}"/>
              </a:ext>
            </a:extLst>
          </p:cNvPr>
          <p:cNvSpPr txBox="1">
            <a:spLocks noChangeArrowheads="1"/>
          </p:cNvSpPr>
          <p:nvPr/>
        </p:nvSpPr>
        <p:spPr bwMode="auto">
          <a:xfrm>
            <a:off x="4571999" y="2805113"/>
            <a:ext cx="2209800" cy="1477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(C) Dependence on drug / machine to perform a body function</a:t>
            </a:r>
          </a:p>
          <a:p>
            <a:endParaRPr lang="en-US" altLang="en-US">
              <a:solidFill>
                <a:srgbClr val="FFFFFF"/>
              </a:solidFill>
            </a:endParaRPr>
          </a:p>
        </p:txBody>
      </p:sp>
      <p:sp>
        <p:nvSpPr>
          <p:cNvPr id="20493" name="Rectangle 3">
            <a:extLst>
              <a:ext uri="{FF2B5EF4-FFF2-40B4-BE49-F238E27FC236}">
                <a16:creationId xmlns:a16="http://schemas.microsoft.com/office/drawing/2014/main" id="{D97820E5-918C-42CD-BBC1-64AD94F004EB}"/>
              </a:ext>
            </a:extLst>
          </p:cNvPr>
          <p:cNvSpPr>
            <a:spLocks noChangeArrowheads="1"/>
          </p:cNvSpPr>
          <p:nvPr/>
        </p:nvSpPr>
        <p:spPr bwMode="auto">
          <a:xfrm>
            <a:off x="1676400" y="5181601"/>
            <a:ext cx="8763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a:t>1a. Intake includes air, water, sunlight, food  (food is nutritious, digestible &amp; tasty and waste is excretable), all intake through our senses (sound, sight, smell etc)</a:t>
            </a:r>
          </a:p>
          <a:p>
            <a:pPr>
              <a:buFont typeface="Symbol" panose="05050102010706020507" pitchFamily="18" charset="2"/>
              <a:buNone/>
            </a:pPr>
            <a:r>
              <a:rPr lang="en-IN" altLang="en-US"/>
              <a:t>1b. Rising time, sleeping time, eating time…</a:t>
            </a:r>
          </a:p>
          <a:p>
            <a:pPr>
              <a:buFont typeface="Symbol" panose="05050102010706020507" pitchFamily="18" charset="2"/>
              <a:buNone/>
            </a:pPr>
            <a:r>
              <a:rPr lang="en-IN" altLang="en-US"/>
              <a:t>2a. Outcome of labour is production of physical facility</a:t>
            </a:r>
          </a:p>
          <a:p>
            <a:pPr>
              <a:buFont typeface="Symbol" panose="05050102010706020507" pitchFamily="18" charset="2"/>
              <a:buNone/>
            </a:pPr>
            <a:r>
              <a:rPr lang="en-IN" altLang="en-US"/>
              <a:t>2b. No physical facility is produced by exercise</a:t>
            </a:r>
          </a:p>
        </p:txBody>
      </p:sp>
      <p:pic>
        <p:nvPicPr>
          <p:cNvPr id="16" name="Picture 4">
            <a:extLst>
              <a:ext uri="{FF2B5EF4-FFF2-40B4-BE49-F238E27FC236}">
                <a16:creationId xmlns:a16="http://schemas.microsoft.com/office/drawing/2014/main" id="{FE4022D4-7BE9-4157-9565-F8EEDAC77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0953115" y="38735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ED64C51-A5A2-4472-8426-0A52DF70AAD1}"/>
              </a:ext>
            </a:extLst>
          </p:cNvPr>
          <p:cNvSpPr/>
          <p:nvPr/>
        </p:nvSpPr>
        <p:spPr bwMode="auto">
          <a:xfrm>
            <a:off x="4571999" y="4359276"/>
            <a:ext cx="2209800" cy="669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altLang="en-US" sz="2200" dirty="0">
                <a:solidFill>
                  <a:schemeClr val="bg1"/>
                </a:solidFill>
                <a:latin typeface="Arial" panose="020B0604020202020204" pitchFamily="34" charset="0"/>
                <a:cs typeface="Arial" panose="020B0604020202020204" pitchFamily="34" charset="0"/>
              </a:rPr>
              <a:t>4b </a:t>
            </a:r>
            <a:r>
              <a:rPr lang="en-IN" altLang="en-US" sz="2200" b="1" dirty="0">
                <a:solidFill>
                  <a:schemeClr val="bg1"/>
                </a:solidFill>
                <a:latin typeface="Arial" panose="020B0604020202020204" pitchFamily="34" charset="0"/>
                <a:cs typeface="Arial" panose="020B0604020202020204" pitchFamily="34" charset="0"/>
              </a:rPr>
              <a:t>Treatment</a:t>
            </a:r>
          </a:p>
        </p:txBody>
      </p:sp>
      <p:sp>
        <p:nvSpPr>
          <p:cNvPr id="6" name="Rectangle 5">
            <a:extLst>
              <a:ext uri="{FF2B5EF4-FFF2-40B4-BE49-F238E27FC236}">
                <a16:creationId xmlns:a16="http://schemas.microsoft.com/office/drawing/2014/main" id="{CFAAB70E-704A-461D-8D4D-87B15F5F32D6}"/>
              </a:ext>
            </a:extLst>
          </p:cNvPr>
          <p:cNvSpPr/>
          <p:nvPr/>
        </p:nvSpPr>
        <p:spPr bwMode="auto">
          <a:xfrm>
            <a:off x="914399" y="4359276"/>
            <a:ext cx="2209800" cy="6699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altLang="en-US" sz="2200" dirty="0">
                <a:solidFill>
                  <a:schemeClr val="bg1"/>
                </a:solidFill>
                <a:latin typeface="Arial" panose="020B0604020202020204" pitchFamily="34" charset="0"/>
                <a:cs typeface="Arial" panose="020B0604020202020204" pitchFamily="34" charset="0"/>
              </a:rPr>
              <a:t>4a </a:t>
            </a:r>
            <a:r>
              <a:rPr lang="en-IN" altLang="en-US" sz="2200" b="1" dirty="0">
                <a:solidFill>
                  <a:schemeClr val="bg1"/>
                </a:solidFill>
                <a:latin typeface="Arial" panose="020B0604020202020204" pitchFamily="34" charset="0"/>
                <a:cs typeface="Arial" panose="020B0604020202020204" pitchFamily="34" charset="0"/>
              </a:rPr>
              <a:t>Medicine</a:t>
            </a:r>
            <a:endParaRPr lang="en-US" sz="2200" b="1" dirty="0">
              <a:solidFill>
                <a:prstClr val="white"/>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uiExpand="1" build="p"/>
      <p:bldP spid="20491" grpId="0" animBg="1"/>
      <p:bldP spid="20492" grpId="0" animBg="1"/>
      <p:bldP spid="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AEE40C7-ACE8-4238-A97B-DAB1B8BA7A5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Intake (</a:t>
            </a:r>
            <a:r>
              <a:rPr lang="hi-IN" altLang="en-US" dirty="0"/>
              <a:t>आहार)</a:t>
            </a:r>
            <a:endParaRPr lang="en-US" altLang="en-US" dirty="0"/>
          </a:p>
        </p:txBody>
      </p:sp>
      <p:sp>
        <p:nvSpPr>
          <p:cNvPr id="20483" name="Text Placeholder 2">
            <a:extLst>
              <a:ext uri="{FF2B5EF4-FFF2-40B4-BE49-F238E27FC236}">
                <a16:creationId xmlns:a16="http://schemas.microsoft.com/office/drawing/2014/main" id="{AF38F9AC-56DF-4BFB-B8E4-B9AE971A652C}"/>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a:bodyPr>
          <a:lstStyle/>
          <a:p>
            <a:pPr marL="0" indent="0">
              <a:buNone/>
              <a:defRPr/>
            </a:pPr>
            <a:r>
              <a:rPr lang="en-IN" altLang="en-US" dirty="0"/>
              <a:t>Intake includes all that we take in through our sense organs – air, water, sunlight, food… </a:t>
            </a:r>
          </a:p>
          <a:p>
            <a:pPr marL="0" indent="0">
              <a:buNone/>
              <a:defRPr/>
            </a:pPr>
            <a:r>
              <a:rPr lang="en-IN" altLang="en-US" dirty="0"/>
              <a:t>Along with this, we also have feelings and thoughts in response to outside events/circumstances etc.</a:t>
            </a:r>
          </a:p>
          <a:p>
            <a:pPr marL="0" indent="0">
              <a:buNone/>
              <a:defRPr/>
            </a:pPr>
            <a:endParaRPr lang="en-IN" altLang="en-US" dirty="0"/>
          </a:p>
          <a:p>
            <a:pPr marL="0" indent="0">
              <a:buNone/>
              <a:defRPr/>
            </a:pPr>
            <a:r>
              <a:rPr lang="en-IN" altLang="en-US" dirty="0"/>
              <a:t>To maintain health:</a:t>
            </a:r>
          </a:p>
          <a:p>
            <a:pPr lvl="1">
              <a:defRPr/>
            </a:pPr>
            <a:r>
              <a:rPr lang="en-IN" altLang="en-US" dirty="0"/>
              <a:t>Intake of food that is not only tasty but also nutritious and digestible and rich in fibre 			(making its waste easily and efficiently excretable)</a:t>
            </a:r>
          </a:p>
          <a:p>
            <a:pPr lvl="1">
              <a:defRPr/>
            </a:pPr>
            <a:r>
              <a:rPr lang="en-IN" altLang="en-US" dirty="0"/>
              <a:t>Intake of water in the right amount and at the right time</a:t>
            </a:r>
          </a:p>
          <a:p>
            <a:pPr lvl="1">
              <a:defRPr/>
            </a:pPr>
            <a:r>
              <a:rPr lang="en-IN" altLang="en-US" dirty="0"/>
              <a:t>Daily exposure to fresh air and sunlight</a:t>
            </a:r>
          </a:p>
          <a:p>
            <a:pPr lvl="1">
              <a:defRPr/>
            </a:pPr>
            <a:r>
              <a:rPr lang="en-IN" altLang="en-US" dirty="0"/>
              <a:t>Awareness of choice of food as above and how much to eat (sensation of fullness)</a:t>
            </a:r>
          </a:p>
          <a:p>
            <a:pPr lvl="1">
              <a:defRPr/>
            </a:pPr>
            <a:r>
              <a:rPr lang="en-IN" altLang="en-US" dirty="0"/>
              <a:t>Avoiding distractions by other intake through our senses and the thoughts they generate in us, especially while eating. </a:t>
            </a:r>
          </a:p>
          <a:p>
            <a:pPr marL="228600" lvl="1" indent="0">
              <a:buNone/>
              <a:defRPr/>
            </a:pPr>
            <a:r>
              <a:rPr lang="en-IN" altLang="en-US" dirty="0"/>
              <a:t>e.g. what we are seeing (focusing on the meal or watching TV, playing games on the mobile etc) and hearing/being a part of (?arguments with others), </a:t>
            </a:r>
          </a:p>
          <a:p>
            <a:pPr marL="228600" lvl="1" indent="0">
              <a:buNone/>
              <a:defRPr/>
            </a:pPr>
            <a:endParaRPr lang="en-IN" altLang="en-US" dirty="0"/>
          </a:p>
          <a:p>
            <a:pPr marL="0" indent="0">
              <a:buNone/>
              <a:defRPr/>
            </a:pPr>
            <a:endParaRPr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E719-8D50-42A4-B118-5EC250B22A00}"/>
              </a:ext>
            </a:extLst>
          </p:cNvPr>
          <p:cNvSpPr>
            <a:spLocks noGrp="1"/>
          </p:cNvSpPr>
          <p:nvPr>
            <p:ph type="title"/>
          </p:nvPr>
        </p:nvSpPr>
        <p:spPr/>
        <p:txBody>
          <a:bodyPr/>
          <a:lstStyle/>
          <a:p>
            <a:r>
              <a:rPr lang="en-US" dirty="0"/>
              <a:t>1b. Routine – in Harmony with Nature</a:t>
            </a:r>
            <a:endParaRPr lang="en-IN" dirty="0"/>
          </a:p>
        </p:txBody>
      </p:sp>
      <p:sp>
        <p:nvSpPr>
          <p:cNvPr id="3" name="Text Placeholder 2">
            <a:extLst>
              <a:ext uri="{FF2B5EF4-FFF2-40B4-BE49-F238E27FC236}">
                <a16:creationId xmlns:a16="http://schemas.microsoft.com/office/drawing/2014/main" id="{DE4A6F5A-6D41-40FA-80EC-CEA27CFB0607}"/>
              </a:ext>
            </a:extLst>
          </p:cNvPr>
          <p:cNvSpPr>
            <a:spLocks noGrp="1"/>
          </p:cNvSpPr>
          <p:nvPr>
            <p:ph type="body" sz="quarter" idx="13"/>
          </p:nvPr>
        </p:nvSpPr>
        <p:spPr/>
        <p:txBody>
          <a:bodyPr>
            <a:normAutofit lnSpcReduction="10000"/>
          </a:bodyPr>
          <a:lstStyle/>
          <a:p>
            <a:pPr marL="0" indent="0">
              <a:buNone/>
            </a:pPr>
            <a:r>
              <a:rPr lang="en-US" dirty="0"/>
              <a:t>Our routine has an impact on the health of the body</a:t>
            </a:r>
          </a:p>
          <a:p>
            <a:pPr marL="0" indent="0">
              <a:buNone/>
            </a:pPr>
            <a:r>
              <a:rPr lang="en-US" dirty="0"/>
              <a:t>(daily routine, seasonal routine and other life-cycle routines)</a:t>
            </a:r>
            <a:endParaRPr lang="en-IN" dirty="0"/>
          </a:p>
          <a:p>
            <a:pPr marL="0" indent="0">
              <a:buNone/>
            </a:pPr>
            <a:endParaRPr lang="en-US" dirty="0"/>
          </a:p>
          <a:p>
            <a:pPr marL="0" indent="0">
              <a:buNone/>
            </a:pPr>
            <a:r>
              <a:rPr lang="en-US" dirty="0"/>
              <a:t>Check if it matters what time</a:t>
            </a:r>
          </a:p>
          <a:p>
            <a:pPr>
              <a:buFontTx/>
              <a:buChar char="-"/>
            </a:pPr>
            <a:r>
              <a:rPr lang="en-US" dirty="0"/>
              <a:t>You sleep</a:t>
            </a:r>
          </a:p>
          <a:p>
            <a:pPr>
              <a:buFontTx/>
              <a:buChar char="-"/>
            </a:pPr>
            <a:r>
              <a:rPr lang="en-US" dirty="0"/>
              <a:t>You get up</a:t>
            </a:r>
          </a:p>
          <a:p>
            <a:pPr>
              <a:buFontTx/>
              <a:buChar char="-"/>
            </a:pPr>
            <a:r>
              <a:rPr lang="en-US" dirty="0"/>
              <a:t>What time you cleanse the body</a:t>
            </a:r>
          </a:p>
          <a:p>
            <a:pPr>
              <a:buFontTx/>
              <a:buChar char="-"/>
            </a:pPr>
            <a:r>
              <a:rPr lang="en-US" dirty="0"/>
              <a:t>What time you study</a:t>
            </a:r>
          </a:p>
          <a:p>
            <a:pPr>
              <a:buFontTx/>
              <a:buChar char="-"/>
            </a:pPr>
            <a:r>
              <a:rPr lang="en-US" dirty="0"/>
              <a:t>Eating time</a:t>
            </a:r>
          </a:p>
          <a:p>
            <a:pPr>
              <a:buFontTx/>
              <a:buChar char="-"/>
            </a:pPr>
            <a:r>
              <a:rPr lang="en-US" dirty="0"/>
              <a:t>Etc.</a:t>
            </a:r>
          </a:p>
          <a:p>
            <a:pPr marL="0" indent="0">
              <a:buNone/>
            </a:pPr>
            <a:endParaRPr lang="en-US" dirty="0"/>
          </a:p>
          <a:p>
            <a:pPr marL="0" indent="0">
              <a:buNone/>
            </a:pPr>
            <a:endParaRPr lang="en-US" dirty="0"/>
          </a:p>
          <a:p>
            <a:pPr marL="0" indent="0">
              <a:buNone/>
            </a:pPr>
            <a:r>
              <a:rPr lang="en-US" dirty="0"/>
              <a:t>Routine in synchronization with nature help in maintaining health</a:t>
            </a:r>
          </a:p>
          <a:p>
            <a:pPr marL="0" indent="0">
              <a:buNone/>
            </a:pPr>
            <a:r>
              <a:rPr lang="en-US" dirty="0"/>
              <a:t>e.g., a daily routine which is in line with the day-night cycle</a:t>
            </a:r>
          </a:p>
          <a:p>
            <a:pPr marL="0" indent="0">
              <a:buNone/>
            </a:pPr>
            <a:r>
              <a:rPr lang="en-US" dirty="0"/>
              <a:t>(Check out “circadian rhythm”)</a:t>
            </a:r>
          </a:p>
        </p:txBody>
      </p:sp>
    </p:spTree>
    <p:extLst>
      <p:ext uri="{BB962C8B-B14F-4D97-AF65-F5344CB8AC3E}">
        <p14:creationId xmlns:p14="http://schemas.microsoft.com/office/powerpoint/2010/main" val="1378962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a:extLst>
              <a:ext uri="{FF2B5EF4-FFF2-40B4-BE49-F238E27FC236}">
                <a16:creationId xmlns:a16="http://schemas.microsoft.com/office/drawing/2014/main" id="{24976EB0-618C-4006-9D4B-8B59CAD4462C}"/>
              </a:ext>
            </a:extLst>
          </p:cNvPr>
          <p:cNvSpPr>
            <a:spLocks noGrp="1"/>
          </p:cNvSpPr>
          <p:nvPr>
            <p:ph sz="half" idx="1"/>
          </p:nvPr>
        </p:nvSpPr>
        <p:spPr bwMode="auto"/>
        <p:txBody>
          <a:bodyPr vert="horz" wrap="square" lIns="91440" tIns="45720" rIns="91440" bIns="45720" numCol="1" anchor="t" anchorCtr="0" compatLnSpc="1">
            <a:prstTxWarp prst="textNoShape">
              <a:avLst/>
            </a:prstTxWarp>
          </a:bodyPr>
          <a:lstStyle/>
          <a:p>
            <a:pPr marL="0" indent="0">
              <a:buNone/>
              <a:defRPr/>
            </a:pPr>
            <a:r>
              <a:rPr lang="en-IN" altLang="en-US" i="1" dirty="0">
                <a:solidFill>
                  <a:srgbClr val="1E00AA"/>
                </a:solidFill>
              </a:rPr>
              <a:t>Ensure adequate movement of the Body + production of physical facility</a:t>
            </a:r>
          </a:p>
          <a:p>
            <a:pPr marL="0" indent="0">
              <a:buNone/>
              <a:defRPr/>
            </a:pPr>
            <a:endParaRPr lang="en-IN" altLang="en-US" dirty="0"/>
          </a:p>
          <a:p>
            <a:pPr marL="685800" lvl="1" indent="-457200">
              <a:buNone/>
              <a:defRPr/>
            </a:pPr>
            <a:endParaRPr lang="en-US" altLang="en-US" sz="2200" dirty="0">
              <a:cs typeface="Arial" panose="020B0604020202020204" pitchFamily="34" charset="0"/>
            </a:endParaRPr>
          </a:p>
          <a:p>
            <a:pPr marL="0" indent="0">
              <a:buNone/>
              <a:defRPr/>
            </a:pPr>
            <a:endParaRPr lang="hi-IN" altLang="en-US" dirty="0"/>
          </a:p>
          <a:p>
            <a:pPr marL="0" indent="0">
              <a:buNone/>
              <a:defRPr/>
            </a:pPr>
            <a:endParaRPr lang="hi-IN" altLang="en-US" dirty="0"/>
          </a:p>
          <a:p>
            <a:pPr marL="0" indent="0">
              <a:buNone/>
              <a:defRPr/>
            </a:pPr>
            <a:r>
              <a:rPr lang="en-US" altLang="en-US" b="1" dirty="0"/>
              <a:t>Examples:</a:t>
            </a:r>
          </a:p>
          <a:p>
            <a:pPr lvl="1">
              <a:defRPr/>
            </a:pPr>
            <a:r>
              <a:rPr lang="en-US" altLang="en-US" dirty="0"/>
              <a:t>Participating in household chores</a:t>
            </a:r>
          </a:p>
          <a:p>
            <a:pPr lvl="1">
              <a:defRPr/>
            </a:pPr>
            <a:r>
              <a:rPr lang="en-US" altLang="en-US" dirty="0"/>
              <a:t>Production activities</a:t>
            </a:r>
          </a:p>
          <a:p>
            <a:pPr lvl="1">
              <a:defRPr/>
            </a:pPr>
            <a:r>
              <a:rPr lang="en-US" altLang="en-US" dirty="0"/>
              <a:t>Sweeping and swabbing your room / house / hostel</a:t>
            </a:r>
          </a:p>
          <a:p>
            <a:pPr lvl="1">
              <a:defRPr/>
            </a:pPr>
            <a:r>
              <a:rPr lang="en-US" altLang="en-US" dirty="0"/>
              <a:t>Kitchen gardening</a:t>
            </a:r>
          </a:p>
          <a:p>
            <a:pPr lvl="1">
              <a:defRPr/>
            </a:pPr>
            <a:r>
              <a:rPr lang="en-US" altLang="en-US" dirty="0"/>
              <a:t>Cycling to your college and back…</a:t>
            </a:r>
          </a:p>
        </p:txBody>
      </p:sp>
      <p:sp>
        <p:nvSpPr>
          <p:cNvPr id="12291" name="Content Placeholder 5">
            <a:extLst>
              <a:ext uri="{FF2B5EF4-FFF2-40B4-BE49-F238E27FC236}">
                <a16:creationId xmlns:a16="http://schemas.microsoft.com/office/drawing/2014/main" id="{32F7DE94-1D51-4C43-8E49-C32730429D6A}"/>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i="1" dirty="0">
                <a:solidFill>
                  <a:srgbClr val="1E00AA"/>
                </a:solidFill>
              </a:rPr>
              <a:t>Ensure adequate movement of the</a:t>
            </a:r>
            <a:r>
              <a:rPr lang="hi-IN" altLang="en-US" i="1" dirty="0">
                <a:solidFill>
                  <a:srgbClr val="1E00AA"/>
                </a:solidFill>
              </a:rPr>
              <a:t> </a:t>
            </a:r>
            <a:r>
              <a:rPr lang="en-IN" altLang="en-US" i="1" dirty="0">
                <a:solidFill>
                  <a:srgbClr val="1E00AA"/>
                </a:solidFill>
              </a:rPr>
              <a:t>Body</a:t>
            </a:r>
            <a:endParaRPr lang="hi-IN" altLang="en-US" i="1" dirty="0">
              <a:solidFill>
                <a:srgbClr val="1E00AA"/>
              </a:solidFill>
            </a:endParaRPr>
          </a:p>
          <a:p>
            <a:pPr>
              <a:buFont typeface="Arial" panose="020B0604020202020204" pitchFamily="34" charset="0"/>
              <a:buNone/>
            </a:pPr>
            <a:r>
              <a:rPr lang="en-IN" altLang="en-US" i="1" dirty="0">
                <a:solidFill>
                  <a:srgbClr val="1E00AA"/>
                </a:solidFill>
              </a:rPr>
              <a:t>(to compensate for the lack of labour)</a:t>
            </a:r>
            <a:endParaRPr lang="hi-IN" altLang="en-US" i="1" dirty="0">
              <a:solidFill>
                <a:srgbClr val="1E00AA"/>
              </a:solidFill>
            </a:endParaRPr>
          </a:p>
          <a:p>
            <a:pPr>
              <a:buFont typeface="Arial" panose="020B0604020202020204" pitchFamily="34" charset="0"/>
              <a:buNone/>
            </a:pPr>
            <a:endParaRPr lang="hi-IN" altLang="en-US" i="1" dirty="0">
              <a:solidFill>
                <a:srgbClr val="1E00AA"/>
              </a:solidFill>
            </a:endParaRPr>
          </a:p>
          <a:p>
            <a:pPr>
              <a:buFont typeface="Arial" panose="020B0604020202020204" pitchFamily="34" charset="0"/>
              <a:buNone/>
            </a:pPr>
            <a:endParaRPr lang="hi-IN" altLang="en-US" i="1" dirty="0">
              <a:solidFill>
                <a:srgbClr val="1E00AA"/>
              </a:solidFill>
            </a:endParaRPr>
          </a:p>
          <a:p>
            <a:pPr>
              <a:buFont typeface="Arial" panose="020B0604020202020204" pitchFamily="34" charset="0"/>
              <a:buNone/>
            </a:pPr>
            <a:endParaRPr lang="hi-IN" altLang="en-US" i="1" dirty="0">
              <a:solidFill>
                <a:srgbClr val="1E00AA"/>
              </a:solidFill>
            </a:endParaRPr>
          </a:p>
          <a:p>
            <a:pPr>
              <a:buFont typeface="Arial" panose="020B0604020202020204" pitchFamily="34" charset="0"/>
              <a:buNone/>
            </a:pPr>
            <a:endParaRPr lang="en-US" altLang="en-US" i="1" dirty="0">
              <a:solidFill>
                <a:srgbClr val="1E00AA"/>
              </a:solidFill>
            </a:endParaRPr>
          </a:p>
          <a:p>
            <a:pPr>
              <a:buFont typeface="Symbol" panose="05050102010706020507" pitchFamily="18" charset="2"/>
              <a:buNone/>
            </a:pPr>
            <a:r>
              <a:rPr lang="en-US" altLang="en-US" b="1" dirty="0">
                <a:cs typeface="Arial" panose="020B0604020202020204" pitchFamily="34" charset="0"/>
              </a:rPr>
              <a:t>Examples:</a:t>
            </a:r>
          </a:p>
          <a:p>
            <a:pPr lvl="1"/>
            <a:r>
              <a:rPr lang="en-US" altLang="en-US" dirty="0">
                <a:cs typeface="Arial" panose="020B0604020202020204" pitchFamily="34" charset="0"/>
              </a:rPr>
              <a:t>Walking, jogging, running</a:t>
            </a:r>
          </a:p>
          <a:p>
            <a:pPr lvl="1"/>
            <a:r>
              <a:rPr lang="en-US" altLang="en-US" dirty="0">
                <a:cs typeface="Arial" panose="020B0604020202020204" pitchFamily="34" charset="0"/>
              </a:rPr>
              <a:t>Swimming</a:t>
            </a:r>
          </a:p>
          <a:p>
            <a:pPr lvl="1"/>
            <a:r>
              <a:rPr lang="en-US" altLang="en-US" dirty="0">
                <a:cs typeface="Arial" panose="020B0604020202020204" pitchFamily="34" charset="0"/>
              </a:rPr>
              <a:t>Physical exercises…</a:t>
            </a:r>
          </a:p>
        </p:txBody>
      </p:sp>
      <p:sp>
        <p:nvSpPr>
          <p:cNvPr id="23556" name="Title 3">
            <a:extLst>
              <a:ext uri="{FF2B5EF4-FFF2-40B4-BE49-F238E27FC236}">
                <a16:creationId xmlns:a16="http://schemas.microsoft.com/office/drawing/2014/main" id="{7D0D06F9-7415-4339-BF6E-E228288CCAC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Labour</a:t>
            </a:r>
            <a:r>
              <a:rPr lang="en-GB" altLang="en-US" dirty="0"/>
              <a:t> </a:t>
            </a:r>
            <a:r>
              <a:rPr lang="hi-IN" altLang="en-US" dirty="0"/>
              <a:t>श्रम</a:t>
            </a:r>
            <a:endParaRPr lang="en-GB" altLang="en-US" dirty="0"/>
          </a:p>
        </p:txBody>
      </p:sp>
      <p:sp>
        <p:nvSpPr>
          <p:cNvPr id="2" name="Content Placeholder 1">
            <a:extLst>
              <a:ext uri="{FF2B5EF4-FFF2-40B4-BE49-F238E27FC236}">
                <a16:creationId xmlns:a16="http://schemas.microsoft.com/office/drawing/2014/main" id="{771BDE45-D6EC-4628-A899-5982E3E9B237}"/>
              </a:ext>
            </a:extLst>
          </p:cNvPr>
          <p:cNvSpPr>
            <a:spLocks noGrp="1"/>
          </p:cNvSpPr>
          <p:nvPr>
            <p:ph sz="quarter" idx="10"/>
          </p:nvPr>
        </p:nvSpPr>
        <p:spPr/>
        <p:txBody>
          <a:bodyPr/>
          <a:lstStyle/>
          <a:p>
            <a:r>
              <a:rPr lang="en-IN" altLang="en-US" sz="2200" b="1" dirty="0">
                <a:solidFill>
                  <a:schemeClr val="bg1"/>
                </a:solidFill>
              </a:rPr>
              <a:t>Exercise</a:t>
            </a:r>
            <a:r>
              <a:rPr lang="en-GB" altLang="en-US" sz="2200" b="1" dirty="0">
                <a:solidFill>
                  <a:schemeClr val="bg1"/>
                </a:solidFill>
              </a:rPr>
              <a:t> </a:t>
            </a:r>
            <a:r>
              <a:rPr lang="hi-IN" altLang="en-US" sz="2200" b="1" dirty="0">
                <a:solidFill>
                  <a:schemeClr val="bg1"/>
                </a:solidFill>
              </a:rPr>
              <a:t>व्यायाम</a:t>
            </a:r>
            <a:endParaRPr lang="en-GB" altLang="en-US" sz="2200" b="1" dirty="0">
              <a:solidFill>
                <a:schemeClr val="bg1"/>
              </a:solidFill>
            </a:endParaRPr>
          </a:p>
        </p:txBody>
      </p:sp>
      <p:cxnSp>
        <p:nvCxnSpPr>
          <p:cNvPr id="7" name="Straight Connector 6">
            <a:extLst>
              <a:ext uri="{FF2B5EF4-FFF2-40B4-BE49-F238E27FC236}">
                <a16:creationId xmlns:a16="http://schemas.microsoft.com/office/drawing/2014/main" id="{D004D9F2-2BB7-4729-8489-835B7F709E35}"/>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559" name="AutoShape 2" descr="Yoga Poses Dimensions &amp; Drawings | Dimensions.com">
            <a:extLst>
              <a:ext uri="{FF2B5EF4-FFF2-40B4-BE49-F238E27FC236}">
                <a16:creationId xmlns:a16="http://schemas.microsoft.com/office/drawing/2014/main" id="{0297BF65-6CF8-49CB-BE92-12DE01A17201}"/>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3560" name="AutoShape 4" descr="Yoga Poses Dimensions &amp; Drawings | Dimensions.com">
            <a:extLst>
              <a:ext uri="{FF2B5EF4-FFF2-40B4-BE49-F238E27FC236}">
                <a16:creationId xmlns:a16="http://schemas.microsoft.com/office/drawing/2014/main" id="{86B0B8AD-F301-45CB-AFC9-8C7FBF6E0BA1}"/>
              </a:ext>
            </a:extLst>
          </p:cNvPr>
          <p:cNvSpPr>
            <a:spLocks noChangeAspect="1" noChangeArrowheads="1"/>
          </p:cNvSpPr>
          <p:nvPr/>
        </p:nvSpPr>
        <p:spPr bwMode="auto">
          <a:xfrm>
            <a:off x="2971800" y="205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3561" name="AutoShape 6" descr="Yoga Poses Dimensions &amp; Drawings | Dimensions.com">
            <a:extLst>
              <a:ext uri="{FF2B5EF4-FFF2-40B4-BE49-F238E27FC236}">
                <a16:creationId xmlns:a16="http://schemas.microsoft.com/office/drawing/2014/main" id="{23695D5B-113E-4503-A496-EF3A317DB587}"/>
              </a:ext>
            </a:extLst>
          </p:cNvPr>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55B1-07B6-42CE-8335-1A7C2C8E89B7}"/>
              </a:ext>
            </a:extLst>
          </p:cNvPr>
          <p:cNvSpPr>
            <a:spLocks noGrp="1"/>
          </p:cNvSpPr>
          <p:nvPr>
            <p:ph type="title"/>
          </p:nvPr>
        </p:nvSpPr>
        <p:spPr/>
        <p:txBody>
          <a:bodyPr/>
          <a:lstStyle/>
          <a:p>
            <a:r>
              <a:rPr lang="en-IN" dirty="0"/>
              <a:t>Postures, Breathing</a:t>
            </a:r>
          </a:p>
        </p:txBody>
      </p:sp>
      <p:sp>
        <p:nvSpPr>
          <p:cNvPr id="3" name="Text Placeholder 2">
            <a:extLst>
              <a:ext uri="{FF2B5EF4-FFF2-40B4-BE49-F238E27FC236}">
                <a16:creationId xmlns:a16="http://schemas.microsoft.com/office/drawing/2014/main" id="{103936EA-45C8-4BBE-A3B6-88EFCB7E07DC}"/>
              </a:ext>
            </a:extLst>
          </p:cNvPr>
          <p:cNvSpPr>
            <a:spLocks noGrp="1"/>
          </p:cNvSpPr>
          <p:nvPr>
            <p:ph type="body" sz="quarter" idx="13"/>
          </p:nvPr>
        </p:nvSpPr>
        <p:spPr/>
        <p:txBody>
          <a:bodyPr/>
          <a:lstStyle/>
          <a:p>
            <a:pPr>
              <a:buFont typeface="Symbol" pitchFamily="18" charset="2"/>
              <a:buNone/>
              <a:defRPr/>
            </a:pPr>
            <a:r>
              <a:rPr lang="en-IN" altLang="en-US" dirty="0"/>
              <a:t>Postures for regulating internal and external body organs</a:t>
            </a:r>
          </a:p>
          <a:p>
            <a:pPr>
              <a:buFont typeface="Symbol" pitchFamily="18" charset="2"/>
              <a:buNone/>
              <a:defRPr/>
            </a:pPr>
            <a:r>
              <a:rPr lang="en-IN" altLang="en-US" dirty="0"/>
              <a:t>Regulated Breathing</a:t>
            </a:r>
            <a:endParaRPr lang="hi-IN" altLang="en-US" dirty="0"/>
          </a:p>
          <a:p>
            <a:pPr>
              <a:buFont typeface="Symbol" pitchFamily="18" charset="2"/>
              <a:buNone/>
              <a:defRPr/>
            </a:pPr>
            <a:endParaRPr lang="hi-IN" altLang="en-US" dirty="0"/>
          </a:p>
          <a:p>
            <a:pPr>
              <a:buFont typeface="Symbol" pitchFamily="18" charset="2"/>
              <a:buNone/>
              <a:defRPr/>
            </a:pPr>
            <a:r>
              <a:rPr lang="en-IN" altLang="en-US" b="1" dirty="0"/>
              <a:t>Examples:</a:t>
            </a:r>
          </a:p>
          <a:p>
            <a:pPr lvl="1">
              <a:defRPr/>
            </a:pPr>
            <a:r>
              <a:rPr lang="en-IN" altLang="en-US" dirty="0"/>
              <a:t>Yoga (</a:t>
            </a:r>
            <a:r>
              <a:rPr lang="hi-IN" altLang="en-US" dirty="0"/>
              <a:t>योग)</a:t>
            </a:r>
            <a:endParaRPr lang="en-IN" altLang="en-US" dirty="0"/>
          </a:p>
          <a:p>
            <a:pPr lvl="1">
              <a:defRPr/>
            </a:pPr>
            <a:r>
              <a:rPr lang="en-IN" altLang="en-US" dirty="0"/>
              <a:t>Resonant breathing</a:t>
            </a:r>
          </a:p>
          <a:p>
            <a:pPr lvl="1">
              <a:defRPr/>
            </a:pPr>
            <a:r>
              <a:rPr lang="en-IN" altLang="en-US" dirty="0" err="1"/>
              <a:t>Pranayam</a:t>
            </a:r>
            <a:r>
              <a:rPr lang="hi-IN" altLang="en-US" dirty="0"/>
              <a:t> (प्राणायाम)</a:t>
            </a:r>
            <a:endParaRPr lang="en-IN" altLang="en-US" dirty="0"/>
          </a:p>
          <a:p>
            <a:pPr>
              <a:buFont typeface="Symbol" pitchFamily="18" charset="2"/>
              <a:buNone/>
              <a:defRPr/>
            </a:pPr>
            <a:endParaRPr lang="en-IN" altLang="en-US" dirty="0"/>
          </a:p>
          <a:p>
            <a:pPr marL="0" indent="0">
              <a:buNone/>
              <a:defRPr/>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4">
            <a:extLst>
              <a:ext uri="{FF2B5EF4-FFF2-40B4-BE49-F238E27FC236}">
                <a16:creationId xmlns:a16="http://schemas.microsoft.com/office/drawing/2014/main" id="{15327B37-805F-4566-A9D4-7B58E1476D86}"/>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IN" altLang="en-US" i="1" dirty="0">
                <a:solidFill>
                  <a:srgbClr val="1E00AA"/>
                </a:solidFill>
              </a:rPr>
              <a:t>For bringing body back to harmony from temporary disharmony</a:t>
            </a:r>
            <a:endParaRPr lang="hi-IN" altLang="en-US" i="1" dirty="0">
              <a:solidFill>
                <a:srgbClr val="1E00AA"/>
              </a:solidFill>
            </a:endParaRPr>
          </a:p>
          <a:p>
            <a:pPr marL="0" indent="0">
              <a:buNone/>
            </a:pPr>
            <a:endParaRPr lang="hi-IN" altLang="en-US" i="1" dirty="0">
              <a:solidFill>
                <a:srgbClr val="1E00AA"/>
              </a:solidFill>
            </a:endParaRPr>
          </a:p>
          <a:p>
            <a:pPr marL="0" indent="0">
              <a:buNone/>
            </a:pPr>
            <a:endParaRPr lang="hi-IN" altLang="en-US" i="1" dirty="0">
              <a:solidFill>
                <a:srgbClr val="1E00AA"/>
              </a:solidFill>
            </a:endParaRPr>
          </a:p>
          <a:p>
            <a:pPr marL="0" indent="0">
              <a:buNone/>
            </a:pPr>
            <a:endParaRPr lang="en-IN" altLang="en-US" dirty="0"/>
          </a:p>
          <a:p>
            <a:pPr marL="0" indent="0">
              <a:buNone/>
            </a:pPr>
            <a:r>
              <a:rPr lang="en-IN" altLang="en-US" b="1" dirty="0"/>
              <a:t>Examples:</a:t>
            </a:r>
          </a:p>
          <a:p>
            <a:pPr lvl="1"/>
            <a:r>
              <a:rPr lang="en-IN" altLang="en-US" dirty="0"/>
              <a:t>Home remedies</a:t>
            </a:r>
          </a:p>
          <a:p>
            <a:pPr lvl="1"/>
            <a:r>
              <a:rPr lang="en-IN" altLang="en-US" dirty="0"/>
              <a:t>Integrated systems of medicine</a:t>
            </a:r>
          </a:p>
          <a:p>
            <a:pPr marL="0" indent="0">
              <a:buNone/>
            </a:pPr>
            <a:endParaRPr lang="hi-IN" altLang="en-US" i="1" dirty="0">
              <a:solidFill>
                <a:srgbClr val="1E00AA"/>
              </a:solidFill>
            </a:endParaRPr>
          </a:p>
        </p:txBody>
      </p:sp>
      <p:sp>
        <p:nvSpPr>
          <p:cNvPr id="12291" name="Content Placeholder 5">
            <a:extLst>
              <a:ext uri="{FF2B5EF4-FFF2-40B4-BE49-F238E27FC236}">
                <a16:creationId xmlns:a16="http://schemas.microsoft.com/office/drawing/2014/main" id="{58D4B3ED-540D-4BFF-A04C-D51532DD7A31}"/>
              </a:ext>
            </a:extLst>
          </p:cNvPr>
          <p:cNvSpPr>
            <a:spLocks noGrp="1"/>
          </p:cNvSpPr>
          <p:nvPr>
            <p:ph sz="half" idx="2"/>
          </p:nvPr>
        </p:nvSpPr>
        <p:spPr bwMode="auto"/>
        <p:txBody>
          <a:bodyPr vert="horz" wrap="square" lIns="91440" tIns="45720" rIns="91440" bIns="45720" numCol="1" anchor="t" anchorCtr="0" compatLnSpc="1">
            <a:prstTxWarp prst="textNoShape">
              <a:avLst/>
            </a:prstTxWarp>
          </a:bodyPr>
          <a:lstStyle/>
          <a:p>
            <a:pPr marL="0" indent="0">
              <a:buNone/>
              <a:defRPr/>
            </a:pPr>
            <a:r>
              <a:rPr lang="en-IN" altLang="en-US" i="1" dirty="0">
                <a:solidFill>
                  <a:srgbClr val="1E00AA"/>
                </a:solidFill>
              </a:rPr>
              <a:t>Using a drug / machine to perform a body function (dependence)</a:t>
            </a:r>
          </a:p>
          <a:p>
            <a:pPr>
              <a:buFont typeface="Arial" panose="020B0604020202020204" pitchFamily="34" charset="0"/>
              <a:buNone/>
              <a:defRPr/>
            </a:pPr>
            <a:endParaRPr lang="hi-IN" altLang="en-US" i="1" dirty="0">
              <a:solidFill>
                <a:srgbClr val="1E00AA"/>
              </a:solidFill>
            </a:endParaRPr>
          </a:p>
          <a:p>
            <a:pPr marL="0" indent="0">
              <a:buNone/>
              <a:defRPr/>
            </a:pPr>
            <a:endParaRPr lang="hi-IN" altLang="en-US" dirty="0"/>
          </a:p>
          <a:p>
            <a:pPr marL="0" indent="0">
              <a:buNone/>
              <a:defRPr/>
            </a:pPr>
            <a:endParaRPr lang="hi-IN" altLang="en-US" dirty="0"/>
          </a:p>
          <a:p>
            <a:pPr marL="0" indent="0">
              <a:buNone/>
              <a:defRPr/>
            </a:pPr>
            <a:r>
              <a:rPr lang="en-IN" altLang="en-US" b="1" dirty="0"/>
              <a:t>Examples:</a:t>
            </a:r>
          </a:p>
          <a:p>
            <a:pPr lvl="1">
              <a:defRPr/>
            </a:pPr>
            <a:r>
              <a:rPr lang="en-IN" altLang="en-US" dirty="0"/>
              <a:t>Insulin</a:t>
            </a:r>
          </a:p>
          <a:p>
            <a:pPr lvl="1">
              <a:defRPr/>
            </a:pPr>
            <a:r>
              <a:rPr lang="en-IN" altLang="en-US" dirty="0"/>
              <a:t>Dialysis</a:t>
            </a:r>
          </a:p>
          <a:p>
            <a:pPr marL="0" indent="0">
              <a:buNone/>
              <a:defRPr/>
            </a:pPr>
            <a:endParaRPr lang="hi-IN" altLang="en-US" dirty="0"/>
          </a:p>
          <a:p>
            <a:pPr marL="0" indent="0">
              <a:buNone/>
              <a:defRPr/>
            </a:pPr>
            <a:endParaRPr lang="en-IN" altLang="en-US" dirty="0"/>
          </a:p>
          <a:p>
            <a:pPr>
              <a:buFont typeface="Arial" panose="020B0604020202020204" pitchFamily="34" charset="0"/>
              <a:buNone/>
              <a:defRPr/>
            </a:pPr>
            <a:endParaRPr lang="hi-IN" altLang="en-US" i="1" dirty="0">
              <a:solidFill>
                <a:srgbClr val="1E00AA"/>
              </a:solidFill>
            </a:endParaRPr>
          </a:p>
          <a:p>
            <a:pPr>
              <a:buFont typeface="Arial" panose="020B0604020202020204" pitchFamily="34" charset="0"/>
              <a:buNone/>
              <a:defRPr/>
            </a:pPr>
            <a:endParaRPr lang="hi-IN" altLang="en-US" i="1" dirty="0">
              <a:solidFill>
                <a:srgbClr val="1E00AA"/>
              </a:solidFill>
            </a:endParaRPr>
          </a:p>
          <a:p>
            <a:pPr>
              <a:buFont typeface="Arial" panose="020B0604020202020204" pitchFamily="34" charset="0"/>
              <a:buNone/>
              <a:defRPr/>
            </a:pPr>
            <a:endParaRPr lang="hi-IN" altLang="en-US" i="1" dirty="0">
              <a:solidFill>
                <a:srgbClr val="1E00AA"/>
              </a:solidFill>
            </a:endParaRPr>
          </a:p>
          <a:p>
            <a:pPr>
              <a:buFont typeface="Arial" panose="020B0604020202020204" pitchFamily="34" charset="0"/>
              <a:buNone/>
              <a:defRPr/>
            </a:pPr>
            <a:endParaRPr lang="hi-IN" altLang="en-US" i="1" dirty="0">
              <a:solidFill>
                <a:srgbClr val="1E00AA"/>
              </a:solidFill>
            </a:endParaRPr>
          </a:p>
          <a:p>
            <a:pPr>
              <a:buFont typeface="Arial" panose="020B0604020202020204" pitchFamily="34" charset="0"/>
              <a:buNone/>
              <a:defRPr/>
            </a:pPr>
            <a:endParaRPr lang="en-IN" altLang="en-US" i="1" dirty="0">
              <a:solidFill>
                <a:srgbClr val="1E00AA"/>
              </a:solidFill>
            </a:endParaRPr>
          </a:p>
          <a:p>
            <a:pPr>
              <a:buFont typeface="Symbol" panose="05050102010706020507" pitchFamily="18" charset="2"/>
              <a:buNone/>
              <a:defRPr/>
            </a:pPr>
            <a:endParaRPr lang="en-US" altLang="en-US" b="1" dirty="0">
              <a:cs typeface="Arial" panose="020B0604020202020204" pitchFamily="34" charset="0"/>
            </a:endParaRPr>
          </a:p>
        </p:txBody>
      </p:sp>
      <p:sp>
        <p:nvSpPr>
          <p:cNvPr id="26628" name="Title 3">
            <a:extLst>
              <a:ext uri="{FF2B5EF4-FFF2-40B4-BE49-F238E27FC236}">
                <a16:creationId xmlns:a16="http://schemas.microsoft.com/office/drawing/2014/main" id="{DB404EBC-645B-42C6-822F-04B5DC7F194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Medicine</a:t>
            </a:r>
            <a:endParaRPr lang="en-GB" altLang="en-US"/>
          </a:p>
        </p:txBody>
      </p:sp>
      <p:sp>
        <p:nvSpPr>
          <p:cNvPr id="2" name="Content Placeholder 1">
            <a:extLst>
              <a:ext uri="{FF2B5EF4-FFF2-40B4-BE49-F238E27FC236}">
                <a16:creationId xmlns:a16="http://schemas.microsoft.com/office/drawing/2014/main" id="{60C6DD86-ED5A-4853-A9B3-669A7A161B68}"/>
              </a:ext>
            </a:extLst>
          </p:cNvPr>
          <p:cNvSpPr>
            <a:spLocks noGrp="1"/>
          </p:cNvSpPr>
          <p:nvPr>
            <p:ph sz="quarter" idx="10"/>
          </p:nvPr>
        </p:nvSpPr>
        <p:spPr/>
        <p:txBody>
          <a:bodyPr/>
          <a:lstStyle/>
          <a:p>
            <a:r>
              <a:rPr lang="en-IN" altLang="en-US" sz="2200" b="1" dirty="0">
                <a:solidFill>
                  <a:schemeClr val="bg1"/>
                </a:solidFill>
              </a:rPr>
              <a:t>Treatment</a:t>
            </a:r>
            <a:endParaRPr lang="en-GB" altLang="en-US" sz="2200" b="1" dirty="0">
              <a:solidFill>
                <a:schemeClr val="bg1"/>
              </a:solidFill>
            </a:endParaRPr>
          </a:p>
        </p:txBody>
      </p:sp>
      <p:cxnSp>
        <p:nvCxnSpPr>
          <p:cNvPr id="7" name="Straight Connector 6">
            <a:extLst>
              <a:ext uri="{FF2B5EF4-FFF2-40B4-BE49-F238E27FC236}">
                <a16:creationId xmlns:a16="http://schemas.microsoft.com/office/drawing/2014/main" id="{5A048597-F60A-4FFE-97AB-EFE1D1D903DE}"/>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53EA20-391A-4141-9F5A-DE8798DE573F}"/>
              </a:ext>
            </a:extLst>
          </p:cNvPr>
          <p:cNvSpPr/>
          <p:nvPr/>
        </p:nvSpPr>
        <p:spPr bwMode="auto">
          <a:xfrm>
            <a:off x="925514" y="685801"/>
            <a:ext cx="7456487" cy="20431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9B98733A-3BD8-49F1-BD4E-07A3510BDFA4}"/>
              </a:ext>
            </a:extLst>
          </p:cNvPr>
          <p:cNvSpPr/>
          <p:nvPr/>
        </p:nvSpPr>
        <p:spPr bwMode="auto">
          <a:xfrm>
            <a:off x="4572000" y="4359276"/>
            <a:ext cx="2209800" cy="669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a:extLst>
              <a:ext uri="{FF2B5EF4-FFF2-40B4-BE49-F238E27FC236}">
                <a16:creationId xmlns:a16="http://schemas.microsoft.com/office/drawing/2014/main" id="{F7E7A93F-D1D8-4397-8859-371B8243E3BD}"/>
              </a:ext>
            </a:extLst>
          </p:cNvPr>
          <p:cNvSpPr/>
          <p:nvPr/>
        </p:nvSpPr>
        <p:spPr bwMode="auto">
          <a:xfrm>
            <a:off x="914400" y="4359276"/>
            <a:ext cx="2209800" cy="6699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677" name="Title 1">
            <a:extLst>
              <a:ext uri="{FF2B5EF4-FFF2-40B4-BE49-F238E27FC236}">
                <a16:creationId xmlns:a16="http://schemas.microsoft.com/office/drawing/2014/main" id="{1DBC2716-D6F4-4C95-9A53-E45C6866B19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Priority</a:t>
            </a:r>
            <a:endParaRPr lang="en-US" altLang="en-US"/>
          </a:p>
        </p:txBody>
      </p:sp>
      <p:sp>
        <p:nvSpPr>
          <p:cNvPr id="3" name="Rectangle 2">
            <a:extLst>
              <a:ext uri="{FF2B5EF4-FFF2-40B4-BE49-F238E27FC236}">
                <a16:creationId xmlns:a16="http://schemas.microsoft.com/office/drawing/2014/main" id="{947CBFDA-2F2E-49AB-B047-C13CC96AC835}"/>
              </a:ext>
            </a:extLst>
          </p:cNvPr>
          <p:cNvSpPr/>
          <p:nvPr/>
        </p:nvSpPr>
        <p:spPr>
          <a:xfrm>
            <a:off x="3627439" y="700088"/>
            <a:ext cx="4713287" cy="747712"/>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schemeClr val="tx1"/>
              </a:solidFill>
            </a:endParaRPr>
          </a:p>
        </p:txBody>
      </p:sp>
      <p:sp>
        <p:nvSpPr>
          <p:cNvPr id="12" name="Rectangle 11">
            <a:extLst>
              <a:ext uri="{FF2B5EF4-FFF2-40B4-BE49-F238E27FC236}">
                <a16:creationId xmlns:a16="http://schemas.microsoft.com/office/drawing/2014/main" id="{A87E1820-1F8D-4170-A901-F9507B0F1AEB}"/>
              </a:ext>
            </a:extLst>
          </p:cNvPr>
          <p:cNvSpPr/>
          <p:nvPr/>
        </p:nvSpPr>
        <p:spPr>
          <a:xfrm>
            <a:off x="914400" y="928688"/>
            <a:ext cx="1828800" cy="977900"/>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schemeClr val="tx1"/>
              </a:solidFill>
            </a:endParaRPr>
          </a:p>
        </p:txBody>
      </p:sp>
      <p:sp>
        <p:nvSpPr>
          <p:cNvPr id="13" name="Rectangle 12">
            <a:extLst>
              <a:ext uri="{FF2B5EF4-FFF2-40B4-BE49-F238E27FC236}">
                <a16:creationId xmlns:a16="http://schemas.microsoft.com/office/drawing/2014/main" id="{146FB3FB-6FC3-472C-8C3C-FC7B15B4D1ED}"/>
              </a:ext>
            </a:extLst>
          </p:cNvPr>
          <p:cNvSpPr/>
          <p:nvPr/>
        </p:nvSpPr>
        <p:spPr>
          <a:xfrm>
            <a:off x="2754313" y="928688"/>
            <a:ext cx="869950" cy="533400"/>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schemeClr val="tx1"/>
              </a:solidFill>
            </a:endParaRPr>
          </a:p>
        </p:txBody>
      </p:sp>
      <p:sp>
        <p:nvSpPr>
          <p:cNvPr id="28681" name="Text Placeholder 2">
            <a:extLst>
              <a:ext uri="{FF2B5EF4-FFF2-40B4-BE49-F238E27FC236}">
                <a16:creationId xmlns:a16="http://schemas.microsoft.com/office/drawing/2014/main" id="{1FFE839A-E8E6-49F6-902D-FD540F61DA7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685800" lvl="1" indent="-457200">
              <a:spcBef>
                <a:spcPct val="0"/>
              </a:spcBef>
              <a:buNone/>
            </a:pPr>
            <a:endParaRPr altLang="en-US" sz="2200" dirty="0"/>
          </a:p>
          <a:p>
            <a:pPr marL="685800" lvl="1" indent="-457200">
              <a:spcBef>
                <a:spcPct val="0"/>
              </a:spcBef>
              <a:buNone/>
            </a:pPr>
            <a:r>
              <a:rPr altLang="en-US" sz="2200" b="1" dirty="0"/>
              <a:t>		1    Intake	and	Routine (Lifestyle)</a:t>
            </a:r>
          </a:p>
          <a:p>
            <a:pPr marL="685800" lvl="1" indent="-457200">
              <a:spcBef>
                <a:spcPct val="0"/>
              </a:spcBef>
              <a:buNone/>
            </a:pPr>
            <a:endParaRPr altLang="en-US" sz="1000" b="1" dirty="0"/>
          </a:p>
          <a:p>
            <a:pPr marL="685800" lvl="1" indent="-457200">
              <a:spcBef>
                <a:spcPct val="0"/>
              </a:spcBef>
              <a:buNone/>
            </a:pPr>
            <a:r>
              <a:rPr altLang="en-US" sz="2200" b="1" dirty="0"/>
              <a:t>		2    </a:t>
            </a:r>
            <a:r>
              <a:rPr altLang="en-US" sz="2200" b="1" dirty="0" err="1"/>
              <a:t>Labour</a:t>
            </a:r>
            <a:r>
              <a:rPr altLang="en-US" sz="2200" b="1" dirty="0"/>
              <a:t> </a:t>
            </a:r>
            <a:r>
              <a:rPr altLang="en-US" sz="2200" dirty="0"/>
              <a:t>	and	Exercise</a:t>
            </a:r>
          </a:p>
          <a:p>
            <a:pPr marL="685800" lvl="1" indent="-457200">
              <a:spcBef>
                <a:spcPct val="0"/>
              </a:spcBef>
              <a:buNone/>
            </a:pPr>
            <a:endParaRPr altLang="en-US" sz="1000" dirty="0"/>
          </a:p>
          <a:p>
            <a:pPr marL="685800" lvl="1" indent="-457200">
              <a:spcBef>
                <a:spcPct val="0"/>
              </a:spcBef>
              <a:buNone/>
            </a:pPr>
            <a:r>
              <a:rPr altLang="en-US" sz="2200" dirty="0"/>
              <a:t>		3    Postures for regulating </a:t>
            </a:r>
            <a:r>
              <a:rPr lang="en-ZW" altLang="en-US" sz="2200" dirty="0"/>
              <a:t>internal &amp; external body organs </a:t>
            </a:r>
            <a:r>
              <a:rPr altLang="en-US" sz="2200" dirty="0"/>
              <a:t>	</a:t>
            </a:r>
          </a:p>
          <a:p>
            <a:pPr marL="685800" lvl="1" indent="-457200">
              <a:spcBef>
                <a:spcPct val="0"/>
              </a:spcBef>
              <a:buNone/>
            </a:pPr>
            <a:r>
              <a:rPr lang="en-US" altLang="en-US" sz="2200" dirty="0"/>
              <a:t>			</a:t>
            </a:r>
            <a:r>
              <a:rPr lang="en-ZW" altLang="en-US" sz="2200" dirty="0"/>
              <a:t>and Regulated Breathing</a:t>
            </a:r>
          </a:p>
          <a:p>
            <a:pPr marL="685800" lvl="1" indent="-457200">
              <a:spcBef>
                <a:spcPct val="0"/>
              </a:spcBef>
              <a:buNone/>
            </a:pPr>
            <a:r>
              <a:rPr lang="en-ZW" altLang="en-US" sz="1000" dirty="0"/>
              <a:t>		        </a:t>
            </a:r>
            <a:endParaRPr altLang="en-US" sz="10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r>
              <a:rPr altLang="en-US" sz="2200" dirty="0">
                <a:solidFill>
                  <a:schemeClr val="bg1"/>
                </a:solidFill>
              </a:rPr>
              <a:t>		4a    Medicine 		and 	4b Treatment</a:t>
            </a:r>
          </a:p>
        </p:txBody>
      </p:sp>
      <p:sp>
        <p:nvSpPr>
          <p:cNvPr id="28682" name="TextBox 4">
            <a:extLst>
              <a:ext uri="{FF2B5EF4-FFF2-40B4-BE49-F238E27FC236}">
                <a16:creationId xmlns:a16="http://schemas.microsoft.com/office/drawing/2014/main" id="{E05DE1F8-7404-4BCE-ADE8-72880D4AF54E}"/>
              </a:ext>
            </a:extLst>
          </p:cNvPr>
          <p:cNvSpPr txBox="1">
            <a:spLocks noChangeArrowheads="1"/>
          </p:cNvSpPr>
          <p:nvPr/>
        </p:nvSpPr>
        <p:spPr bwMode="auto">
          <a:xfrm>
            <a:off x="838201" y="533400"/>
            <a:ext cx="2786063"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dirty="0">
                <a:solidFill>
                  <a:srgbClr val="000000"/>
                </a:solidFill>
              </a:rPr>
              <a:t>(A) For Staying Healthy</a:t>
            </a:r>
            <a:endParaRPr lang="en-US" altLang="en-US" b="1" dirty="0">
              <a:solidFill>
                <a:srgbClr val="000000"/>
              </a:solidFill>
            </a:endParaRPr>
          </a:p>
        </p:txBody>
      </p:sp>
      <p:sp>
        <p:nvSpPr>
          <p:cNvPr id="28683" name="TextBox 8">
            <a:extLst>
              <a:ext uri="{FF2B5EF4-FFF2-40B4-BE49-F238E27FC236}">
                <a16:creationId xmlns:a16="http://schemas.microsoft.com/office/drawing/2014/main" id="{F77DB41F-F840-4D23-A8B7-7FA790AD9DC3}"/>
              </a:ext>
            </a:extLst>
          </p:cNvPr>
          <p:cNvSpPr txBox="1">
            <a:spLocks noChangeArrowheads="1"/>
          </p:cNvSpPr>
          <p:nvPr/>
        </p:nvSpPr>
        <p:spPr bwMode="auto">
          <a:xfrm>
            <a:off x="914400" y="2805113"/>
            <a:ext cx="2209800" cy="1477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dirty="0">
                <a:solidFill>
                  <a:srgbClr val="FFFFFF"/>
                </a:solidFill>
              </a:rPr>
              <a:t>(</a:t>
            </a:r>
            <a:r>
              <a:rPr lang="en-IN" altLang="en-US" b="1" dirty="0">
                <a:solidFill>
                  <a:srgbClr val="FFFFFF"/>
                </a:solidFill>
              </a:rPr>
              <a:t>B) For bringing body back to harmony from temporary disharmony</a:t>
            </a:r>
            <a:endParaRPr lang="en-US" altLang="en-US" b="1" dirty="0">
              <a:solidFill>
                <a:srgbClr val="FFFFFF"/>
              </a:solidFill>
            </a:endParaRPr>
          </a:p>
        </p:txBody>
      </p:sp>
      <p:sp>
        <p:nvSpPr>
          <p:cNvPr id="28684" name="TextBox 9">
            <a:extLst>
              <a:ext uri="{FF2B5EF4-FFF2-40B4-BE49-F238E27FC236}">
                <a16:creationId xmlns:a16="http://schemas.microsoft.com/office/drawing/2014/main" id="{90DA6ABB-3C9B-49AD-8A74-BBA7779891B0}"/>
              </a:ext>
            </a:extLst>
          </p:cNvPr>
          <p:cNvSpPr txBox="1">
            <a:spLocks noChangeArrowheads="1"/>
          </p:cNvSpPr>
          <p:nvPr/>
        </p:nvSpPr>
        <p:spPr bwMode="auto">
          <a:xfrm>
            <a:off x="4572000" y="2805113"/>
            <a:ext cx="2209800" cy="1477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dirty="0">
                <a:solidFill>
                  <a:srgbClr val="FFFFFF"/>
                </a:solidFill>
              </a:rPr>
              <a:t>(C) Dependence on drug / machine to perform a body function</a:t>
            </a:r>
          </a:p>
          <a:p>
            <a:endParaRPr lang="en-US" altLang="en-US" dirty="0">
              <a:solidFill>
                <a:srgbClr val="FFFFFF"/>
              </a:solidFill>
            </a:endParaRPr>
          </a:p>
        </p:txBody>
      </p:sp>
      <p:sp>
        <p:nvSpPr>
          <p:cNvPr id="14" name="Oval 5">
            <a:extLst>
              <a:ext uri="{FF2B5EF4-FFF2-40B4-BE49-F238E27FC236}">
                <a16:creationId xmlns:a16="http://schemas.microsoft.com/office/drawing/2014/main" id="{2FB3EF5A-D2BA-4239-B5AE-1AB327E844DA}"/>
              </a:ext>
            </a:extLst>
          </p:cNvPr>
          <p:cNvSpPr/>
          <p:nvPr/>
        </p:nvSpPr>
        <p:spPr>
          <a:xfrm>
            <a:off x="7696200" y="1363663"/>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schemeClr val="bg1"/>
                </a:solidFill>
              </a:rPr>
              <a:t>1</a:t>
            </a:r>
            <a:r>
              <a:rPr lang="en-US" dirty="0">
                <a:solidFill>
                  <a:schemeClr val="bg1"/>
                </a:solidFill>
              </a:rPr>
              <a:t>b</a:t>
            </a:r>
          </a:p>
        </p:txBody>
      </p:sp>
      <p:sp>
        <p:nvSpPr>
          <p:cNvPr id="15" name="Oval 14">
            <a:extLst>
              <a:ext uri="{FF2B5EF4-FFF2-40B4-BE49-F238E27FC236}">
                <a16:creationId xmlns:a16="http://schemas.microsoft.com/office/drawing/2014/main" id="{D30ACE06-F2D7-434E-BF79-1B7D657A1231}"/>
              </a:ext>
            </a:extLst>
          </p:cNvPr>
          <p:cNvSpPr/>
          <p:nvPr/>
        </p:nvSpPr>
        <p:spPr>
          <a:xfrm>
            <a:off x="152400" y="533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bg1"/>
                </a:solidFill>
              </a:rPr>
              <a:t>1</a:t>
            </a:r>
          </a:p>
        </p:txBody>
      </p:sp>
      <p:sp>
        <p:nvSpPr>
          <p:cNvPr id="16" name="Oval 15">
            <a:extLst>
              <a:ext uri="{FF2B5EF4-FFF2-40B4-BE49-F238E27FC236}">
                <a16:creationId xmlns:a16="http://schemas.microsoft.com/office/drawing/2014/main" id="{C4A91B0F-E7BA-4743-B832-C72CE7F5F569}"/>
              </a:ext>
            </a:extLst>
          </p:cNvPr>
          <p:cNvSpPr/>
          <p:nvPr/>
        </p:nvSpPr>
        <p:spPr>
          <a:xfrm>
            <a:off x="15240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bg1"/>
                </a:solidFill>
              </a:rPr>
              <a:t>2</a:t>
            </a:r>
          </a:p>
        </p:txBody>
      </p:sp>
      <p:sp>
        <p:nvSpPr>
          <p:cNvPr id="17" name="Oval 4">
            <a:extLst>
              <a:ext uri="{FF2B5EF4-FFF2-40B4-BE49-F238E27FC236}">
                <a16:creationId xmlns:a16="http://schemas.microsoft.com/office/drawing/2014/main" id="{83E60A4B-7CE9-4CB7-BB60-1F28E8F2FDAF}"/>
              </a:ext>
            </a:extLst>
          </p:cNvPr>
          <p:cNvSpPr/>
          <p:nvPr/>
        </p:nvSpPr>
        <p:spPr>
          <a:xfrm>
            <a:off x="3817938"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solidFill>
                  <a:schemeClr val="bg1"/>
                </a:solidFill>
              </a:rPr>
              <a:t>3</a:t>
            </a:r>
          </a:p>
        </p:txBody>
      </p:sp>
      <p:sp>
        <p:nvSpPr>
          <p:cNvPr id="18" name="Oval 5">
            <a:extLst>
              <a:ext uri="{FF2B5EF4-FFF2-40B4-BE49-F238E27FC236}">
                <a16:creationId xmlns:a16="http://schemas.microsoft.com/office/drawing/2014/main" id="{048B5690-3AFD-47D5-BE52-E7CCC5D9109B}"/>
              </a:ext>
            </a:extLst>
          </p:cNvPr>
          <p:cNvSpPr/>
          <p:nvPr/>
        </p:nvSpPr>
        <p:spPr>
          <a:xfrm>
            <a:off x="7696200" y="6096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schemeClr val="bg1"/>
                </a:solidFill>
              </a:rPr>
              <a:t>1</a:t>
            </a:r>
            <a:r>
              <a:rPr lang="en-US" dirty="0">
                <a:solidFill>
                  <a:schemeClr val="bg1"/>
                </a:solidFill>
              </a:rPr>
              <a:t>a</a:t>
            </a:r>
          </a:p>
        </p:txBody>
      </p:sp>
      <p:pic>
        <p:nvPicPr>
          <p:cNvPr id="21" name="Picture 4">
            <a:extLst>
              <a:ext uri="{FF2B5EF4-FFF2-40B4-BE49-F238E27FC236}">
                <a16:creationId xmlns:a16="http://schemas.microsoft.com/office/drawing/2014/main" id="{37FB1774-FAAB-4A41-A396-7904D5992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141075" y="54737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FAE0-02B7-4077-A47C-1013DA58D179}"/>
              </a:ext>
            </a:extLst>
          </p:cNvPr>
          <p:cNvSpPr>
            <a:spLocks noGrp="1"/>
          </p:cNvSpPr>
          <p:nvPr>
            <p:ph type="title"/>
          </p:nvPr>
        </p:nvSpPr>
        <p:spPr/>
        <p:txBody>
          <a:bodyPr/>
          <a:lstStyle/>
          <a:p>
            <a:r>
              <a:rPr lang="en-IN" dirty="0"/>
              <a:t> Holistic Perspective of Health</a:t>
            </a:r>
          </a:p>
        </p:txBody>
      </p:sp>
      <p:sp>
        <p:nvSpPr>
          <p:cNvPr id="65539" name="Text Placeholder 2"/>
          <p:cNvSpPr>
            <a:spLocks noGrp="1"/>
          </p:cNvSpPr>
          <p:nvPr>
            <p:ph type="body" sz="quarter" idx="13"/>
          </p:nvPr>
        </p:nvSpPr>
        <p:spPr bwMode="auto"/>
        <p:txBody>
          <a:bodyPr vert="horz" wrap="square" lIns="68580" tIns="34290" rIns="68580" bIns="34290" numCol="1" rtlCol="0" anchor="t" anchorCtr="0" compatLnSpc="1">
            <a:prstTxWarp prst="textNoShape">
              <a:avLst/>
            </a:prstTxWarp>
            <a:normAutofit/>
          </a:bodyPr>
          <a:lstStyle/>
          <a:p>
            <a:pPr marL="342900" indent="-342900">
              <a:buFont typeface="Calibri" panose="020F0502020204030204" pitchFamily="34" charset="0"/>
              <a:buAutoNum type="arabicPeriod"/>
              <a:defRPr/>
            </a:pPr>
            <a:r>
              <a:rPr lang="en-GB" altLang="en-US" dirty="0"/>
              <a:t>Mental health or health of the Self</a:t>
            </a:r>
            <a:endParaRPr altLang="en-US" dirty="0"/>
          </a:p>
          <a:p>
            <a:pPr lvl="2" indent="-342900">
              <a:defRPr/>
            </a:pPr>
            <a:r>
              <a:rPr lang="en-GB" altLang="en-US" sz="1650" dirty="0"/>
              <a:t>Understanding the human being</a:t>
            </a:r>
          </a:p>
          <a:p>
            <a:pPr lvl="2" indent="-342900">
              <a:defRPr/>
            </a:pPr>
            <a:r>
              <a:rPr lang="en-GB" altLang="en-US" sz="1650" dirty="0"/>
              <a:t>Understanding the Self </a:t>
            </a:r>
          </a:p>
          <a:p>
            <a:pPr marL="846535" lvl="3" indent="-342900">
              <a:buFont typeface="Symbol" pitchFamily="18" charset="2"/>
              <a:buNone/>
              <a:defRPr/>
            </a:pPr>
            <a:r>
              <a:rPr lang="en-GB" altLang="en-US" sz="1650" dirty="0">
                <a:sym typeface="Wingdings" panose="05000000000000000000" pitchFamily="2" charset="2"/>
              </a:rPr>
              <a:t>	 harmony in the Self		</a:t>
            </a:r>
            <a:r>
              <a:rPr lang="en-GB" altLang="en-US" sz="2400" b="1" dirty="0">
                <a:sym typeface="Wingdings" panose="05000000000000000000" pitchFamily="2" charset="2"/>
              </a:rPr>
              <a:t>Healthy Self</a:t>
            </a:r>
          </a:p>
          <a:p>
            <a:pPr lvl="2" indent="-342900">
              <a:defRPr/>
            </a:pPr>
            <a:endParaRPr lang="en-GB" altLang="en-US" sz="1650" dirty="0"/>
          </a:p>
          <a:p>
            <a:pPr marL="342900" indent="-342900">
              <a:buFont typeface="Calibri" panose="020F0502020204030204" pitchFamily="34" charset="0"/>
              <a:buAutoNum type="arabicPeriod"/>
              <a:defRPr/>
            </a:pPr>
            <a:r>
              <a:rPr lang="en-GB" altLang="en-US" dirty="0"/>
              <a:t>Physical health or health of the body</a:t>
            </a:r>
            <a:endParaRPr altLang="en-US" dirty="0"/>
          </a:p>
          <a:p>
            <a:pPr lvl="2" indent="-342900">
              <a:defRPr/>
            </a:pPr>
            <a:r>
              <a:rPr lang="en-GB" altLang="en-US" sz="1650" dirty="0"/>
              <a:t>Understanding the body </a:t>
            </a:r>
          </a:p>
          <a:p>
            <a:pPr marL="846535" lvl="3" indent="-342900">
              <a:buFont typeface="Symbol" pitchFamily="18" charset="2"/>
              <a:buNone/>
              <a:defRPr/>
            </a:pPr>
            <a:r>
              <a:rPr lang="en-GB" altLang="en-US" sz="1650" dirty="0">
                <a:sym typeface="Wingdings" panose="05000000000000000000" pitchFamily="2" charset="2"/>
              </a:rPr>
              <a:t>	 harmony in the body		</a:t>
            </a:r>
            <a:r>
              <a:rPr lang="en-GB" altLang="en-US" sz="2400" b="1" dirty="0">
                <a:sym typeface="Wingdings" panose="05000000000000000000" pitchFamily="2" charset="2"/>
              </a:rPr>
              <a:t>Healthy Body</a:t>
            </a:r>
          </a:p>
          <a:p>
            <a:pPr marL="342900" indent="-342900">
              <a:buFont typeface="Calibri" panose="020F0502020204030204" pitchFamily="34" charset="0"/>
              <a:buAutoNum type="arabicPeriod"/>
              <a:defRPr/>
            </a:pPr>
            <a:endParaRPr lang="en-GB" altLang="en-US" dirty="0"/>
          </a:p>
          <a:p>
            <a:pPr marL="342900" indent="-342900">
              <a:buFont typeface="Calibri" panose="020F0502020204030204" pitchFamily="34" charset="0"/>
              <a:buAutoNum type="arabicPeriod"/>
              <a:defRPr/>
            </a:pPr>
            <a:r>
              <a:rPr lang="en-GB" altLang="en-US" dirty="0"/>
              <a:t>Conditions for mental and physical health</a:t>
            </a:r>
          </a:p>
          <a:p>
            <a:pPr marL="342900" indent="-342900">
              <a:buFont typeface="Symbol" pitchFamily="18" charset="2"/>
              <a:buNone/>
              <a:defRPr/>
            </a:pPr>
            <a:r>
              <a:rPr lang="en-GB" altLang="en-US" dirty="0"/>
              <a:t>	i.e. health of the environment</a:t>
            </a:r>
          </a:p>
          <a:p>
            <a:pPr lvl="2" indent="-342900">
              <a:defRPr/>
            </a:pPr>
            <a:r>
              <a:rPr lang="en-GB" altLang="en-US" sz="1650" dirty="0"/>
              <a:t>Understanding the environment</a:t>
            </a:r>
          </a:p>
          <a:p>
            <a:pPr marL="846535" lvl="3" indent="-342900">
              <a:buFont typeface="Symbol" pitchFamily="18" charset="2"/>
              <a:buNone/>
              <a:defRPr/>
            </a:pPr>
            <a:r>
              <a:rPr lang="en-GB" altLang="en-US" sz="1650" dirty="0">
                <a:sym typeface="Wingdings" panose="05000000000000000000" pitchFamily="2" charset="2"/>
              </a:rPr>
              <a:t>	 harmony in the family</a:t>
            </a:r>
          </a:p>
          <a:p>
            <a:pPr marL="846535" lvl="3" indent="-342900">
              <a:buFont typeface="Symbol" pitchFamily="18" charset="2"/>
              <a:buNone/>
              <a:defRPr/>
            </a:pPr>
            <a:r>
              <a:rPr lang="en-GB" altLang="en-US" sz="1650" dirty="0">
                <a:sym typeface="Wingdings" panose="05000000000000000000" pitchFamily="2" charset="2"/>
              </a:rPr>
              <a:t>	 harmony in the society	    	</a:t>
            </a:r>
            <a:r>
              <a:rPr lang="en-GB" altLang="en-US" sz="2400" b="1" dirty="0">
                <a:sym typeface="Wingdings" panose="05000000000000000000" pitchFamily="2" charset="2"/>
              </a:rPr>
              <a:t>Healthy Environment</a:t>
            </a:r>
          </a:p>
          <a:p>
            <a:pPr marL="846535" lvl="3" indent="-342900">
              <a:buFont typeface="Symbol" pitchFamily="18" charset="2"/>
              <a:buNone/>
              <a:defRPr/>
            </a:pPr>
            <a:r>
              <a:rPr lang="en-GB" altLang="en-US" sz="1650" dirty="0">
                <a:sym typeface="Wingdings" panose="05000000000000000000" pitchFamily="2" charset="2"/>
              </a:rPr>
              <a:t>	 harmony in the nature/existence</a:t>
            </a:r>
          </a:p>
        </p:txBody>
      </p:sp>
      <p:sp>
        <p:nvSpPr>
          <p:cNvPr id="8" name="Oval 7">
            <a:extLst>
              <a:ext uri="{FF2B5EF4-FFF2-40B4-BE49-F238E27FC236}">
                <a16:creationId xmlns:a16="http://schemas.microsoft.com/office/drawing/2014/main" id="{311E062A-6A62-4885-8BFB-1796A1926461}"/>
              </a:ext>
            </a:extLst>
          </p:cNvPr>
          <p:cNvSpPr/>
          <p:nvPr/>
        </p:nvSpPr>
        <p:spPr bwMode="auto">
          <a:xfrm>
            <a:off x="8061829" y="1641239"/>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1</a:t>
            </a:r>
          </a:p>
        </p:txBody>
      </p:sp>
      <p:sp>
        <p:nvSpPr>
          <p:cNvPr id="9" name="Oval 8">
            <a:extLst>
              <a:ext uri="{FF2B5EF4-FFF2-40B4-BE49-F238E27FC236}">
                <a16:creationId xmlns:a16="http://schemas.microsoft.com/office/drawing/2014/main" id="{D3410735-7A36-47C1-BCD2-3C2A2D5D384A}"/>
              </a:ext>
            </a:extLst>
          </p:cNvPr>
          <p:cNvSpPr/>
          <p:nvPr/>
        </p:nvSpPr>
        <p:spPr bwMode="auto">
          <a:xfrm>
            <a:off x="8061829" y="3025210"/>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2</a:t>
            </a:r>
          </a:p>
        </p:txBody>
      </p:sp>
      <p:sp>
        <p:nvSpPr>
          <p:cNvPr id="10" name="Oval 9">
            <a:extLst>
              <a:ext uri="{FF2B5EF4-FFF2-40B4-BE49-F238E27FC236}">
                <a16:creationId xmlns:a16="http://schemas.microsoft.com/office/drawing/2014/main" id="{CCB8382B-1A2E-4E71-B482-AD85F726B255}"/>
              </a:ext>
            </a:extLst>
          </p:cNvPr>
          <p:cNvSpPr/>
          <p:nvPr/>
        </p:nvSpPr>
        <p:spPr>
          <a:xfrm>
            <a:off x="8023729" y="2975997"/>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11" name="Oval 10">
            <a:extLst>
              <a:ext uri="{FF2B5EF4-FFF2-40B4-BE49-F238E27FC236}">
                <a16:creationId xmlns:a16="http://schemas.microsoft.com/office/drawing/2014/main" id="{EFBAC1AF-F715-4814-8C28-1AC123B38B17}"/>
              </a:ext>
            </a:extLst>
          </p:cNvPr>
          <p:cNvSpPr/>
          <p:nvPr/>
        </p:nvSpPr>
        <p:spPr>
          <a:xfrm>
            <a:off x="8023729" y="1586470"/>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12" name="Oval 11">
            <a:extLst>
              <a:ext uri="{FF2B5EF4-FFF2-40B4-BE49-F238E27FC236}">
                <a16:creationId xmlns:a16="http://schemas.microsoft.com/office/drawing/2014/main" id="{77E5AFC6-AED8-47F8-AB34-5F5BEAB9C1E2}"/>
              </a:ext>
            </a:extLst>
          </p:cNvPr>
          <p:cNvSpPr/>
          <p:nvPr/>
        </p:nvSpPr>
        <p:spPr bwMode="auto">
          <a:xfrm>
            <a:off x="8061829" y="5343834"/>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3</a:t>
            </a:r>
          </a:p>
        </p:txBody>
      </p:sp>
      <p:sp>
        <p:nvSpPr>
          <p:cNvPr id="13" name="Oval 12">
            <a:extLst>
              <a:ext uri="{FF2B5EF4-FFF2-40B4-BE49-F238E27FC236}">
                <a16:creationId xmlns:a16="http://schemas.microsoft.com/office/drawing/2014/main" id="{D9D81F07-E00E-4AA9-9009-1843AAF6E903}"/>
              </a:ext>
            </a:extLst>
          </p:cNvPr>
          <p:cNvSpPr/>
          <p:nvPr/>
        </p:nvSpPr>
        <p:spPr>
          <a:xfrm>
            <a:off x="8023729" y="5294621"/>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Tree>
    <p:extLst>
      <p:ext uri="{BB962C8B-B14F-4D97-AF65-F5344CB8AC3E}">
        <p14:creationId xmlns:p14="http://schemas.microsoft.com/office/powerpoint/2010/main" val="263693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Placeholder 2">
            <a:extLst>
              <a:ext uri="{FF2B5EF4-FFF2-40B4-BE49-F238E27FC236}">
                <a16:creationId xmlns:a16="http://schemas.microsoft.com/office/drawing/2014/main" id="{51629121-998C-4250-A5DB-87F9F022F111}"/>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IN" altLang="en-US" dirty="0"/>
              <a:t>Food habits</a:t>
            </a:r>
          </a:p>
          <a:p>
            <a:pPr marL="0" indent="0">
              <a:buNone/>
            </a:pPr>
            <a:endParaRPr lang="en-IN" altLang="en-US" sz="4000" dirty="0"/>
          </a:p>
          <a:p>
            <a:pPr marL="0" indent="0">
              <a:buNone/>
            </a:pPr>
            <a:r>
              <a:rPr lang="en-IN" altLang="en-US" dirty="0"/>
              <a:t>Daily routine</a:t>
            </a:r>
          </a:p>
          <a:p>
            <a:pPr marL="0" indent="0">
              <a:buNone/>
            </a:pPr>
            <a:endParaRPr lang="en-IN" altLang="en-US" dirty="0"/>
          </a:p>
          <a:p>
            <a:pPr marL="0" indent="0">
              <a:buNone/>
            </a:pPr>
            <a:r>
              <a:rPr lang="en-IN" altLang="en-US" dirty="0"/>
              <a:t>Seasonal routine</a:t>
            </a:r>
          </a:p>
          <a:p>
            <a:pPr marL="0" indent="0">
              <a:buNone/>
            </a:pPr>
            <a:endParaRPr lang="en-IN" altLang="en-US" dirty="0"/>
          </a:p>
          <a:p>
            <a:pPr marL="0" indent="0">
              <a:buNone/>
            </a:pPr>
            <a:r>
              <a:rPr lang="en-IN" altLang="en-US" dirty="0"/>
              <a:t>Collective labour</a:t>
            </a:r>
          </a:p>
          <a:p>
            <a:pPr marL="0" indent="0">
              <a:buNone/>
            </a:pPr>
            <a:endParaRPr lang="en-IN" altLang="en-US" dirty="0"/>
          </a:p>
          <a:p>
            <a:pPr marL="0" indent="0">
              <a:buNone/>
            </a:pPr>
            <a:r>
              <a:rPr lang="en-IN" altLang="en-US" dirty="0"/>
              <a:t>Collective exercise</a:t>
            </a:r>
          </a:p>
          <a:p>
            <a:pPr marL="0" indent="0">
              <a:buNone/>
            </a:pPr>
            <a:endParaRPr lang="en-IN" altLang="en-US" dirty="0"/>
          </a:p>
          <a:p>
            <a:pPr marL="0" indent="0">
              <a:buNone/>
            </a:pPr>
            <a:r>
              <a:rPr lang="en-IN" altLang="en-US" dirty="0"/>
              <a:t>Home remedies…</a:t>
            </a:r>
          </a:p>
        </p:txBody>
      </p:sp>
      <p:sp>
        <p:nvSpPr>
          <p:cNvPr id="2" name="Content Placeholder 1">
            <a:extLst>
              <a:ext uri="{FF2B5EF4-FFF2-40B4-BE49-F238E27FC236}">
                <a16:creationId xmlns:a16="http://schemas.microsoft.com/office/drawing/2014/main" id="{7F96FBBD-8248-43A5-8752-229E36CF4B02}"/>
              </a:ext>
            </a:extLst>
          </p:cNvPr>
          <p:cNvSpPr>
            <a:spLocks noGrp="1"/>
          </p:cNvSpPr>
          <p:nvPr>
            <p:ph sz="half" idx="2"/>
          </p:nvPr>
        </p:nvSpPr>
        <p:spPr/>
        <p:txBody>
          <a:bodyPr/>
          <a:lstStyle/>
          <a:p>
            <a:pPr marL="0" indent="0">
              <a:buNone/>
            </a:pPr>
            <a:r>
              <a:rPr lang="en-IN" altLang="en-US" dirty="0"/>
              <a:t>Hostel – Timings for healthy lifestyle (sleeping time, waking time…)</a:t>
            </a:r>
          </a:p>
          <a:p>
            <a:pPr marL="0" indent="0">
              <a:buNone/>
            </a:pPr>
            <a:endParaRPr lang="en-IN" altLang="en-US" dirty="0"/>
          </a:p>
          <a:p>
            <a:pPr marL="0" indent="0">
              <a:buNone/>
            </a:pPr>
            <a:r>
              <a:rPr lang="en-IN" altLang="en-US" dirty="0"/>
              <a:t>Mess – Options for tasty and healthy food…</a:t>
            </a:r>
          </a:p>
          <a:p>
            <a:pPr marL="0" indent="0">
              <a:buNone/>
            </a:pPr>
            <a:endParaRPr lang="en-IN" altLang="en-US" dirty="0"/>
          </a:p>
          <a:p>
            <a:pPr marL="0" indent="0">
              <a:buNone/>
            </a:pPr>
            <a:r>
              <a:rPr lang="en-IN" altLang="en-US" dirty="0"/>
              <a:t>Canteen – Tasty and healthy options</a:t>
            </a:r>
          </a:p>
          <a:p>
            <a:pPr marL="0" indent="0">
              <a:buNone/>
            </a:pPr>
            <a:endParaRPr lang="en-IN" altLang="en-US" dirty="0"/>
          </a:p>
          <a:p>
            <a:pPr marL="0" indent="0">
              <a:buNone/>
            </a:pPr>
            <a:r>
              <a:rPr lang="en-IN" altLang="en-US" dirty="0"/>
              <a:t>Juice stall – fresh fruit and vegetable juice</a:t>
            </a:r>
          </a:p>
          <a:p>
            <a:pPr marL="0" indent="0">
              <a:buNone/>
            </a:pPr>
            <a:r>
              <a:rPr lang="en-IN" altLang="en-US" dirty="0"/>
              <a:t>…</a:t>
            </a:r>
          </a:p>
          <a:p>
            <a:pPr marL="0" indent="0">
              <a:buNone/>
            </a:pPr>
            <a:endParaRPr lang="en-IN" dirty="0"/>
          </a:p>
        </p:txBody>
      </p:sp>
      <p:sp>
        <p:nvSpPr>
          <p:cNvPr id="10242" name="Title 1">
            <a:extLst>
              <a:ext uri="{FF2B5EF4-FFF2-40B4-BE49-F238E27FC236}">
                <a16:creationId xmlns:a16="http://schemas.microsoft.com/office/drawing/2014/main" id="{C1C46105-4C3B-4744-AC63-5ACE3DB767F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sz="2000" dirty="0"/>
              <a:t>Discussion: Health of the Family, Friends…</a:t>
            </a:r>
            <a:endParaRPr lang="en-US" altLang="en-US" sz="2000" dirty="0"/>
          </a:p>
        </p:txBody>
      </p:sp>
      <p:sp>
        <p:nvSpPr>
          <p:cNvPr id="3" name="Content Placeholder 2">
            <a:extLst>
              <a:ext uri="{FF2B5EF4-FFF2-40B4-BE49-F238E27FC236}">
                <a16:creationId xmlns:a16="http://schemas.microsoft.com/office/drawing/2014/main" id="{14682525-50DF-4D4D-9250-9400223C8DEF}"/>
              </a:ext>
            </a:extLst>
          </p:cNvPr>
          <p:cNvSpPr>
            <a:spLocks noGrp="1"/>
          </p:cNvSpPr>
          <p:nvPr>
            <p:ph sz="quarter" idx="10"/>
          </p:nvPr>
        </p:nvSpPr>
        <p:spPr/>
        <p:txBody>
          <a:bodyPr/>
          <a:lstStyle/>
          <a:p>
            <a:r>
              <a:rPr lang="en-IN" altLang="en-US" sz="2000" dirty="0"/>
              <a:t>Discussion: Health of the Society (Institution…)</a:t>
            </a:r>
            <a:endParaRPr lang="en-IN" sz="2000" dirty="0"/>
          </a:p>
        </p:txBody>
      </p:sp>
    </p:spTree>
    <p:extLst>
      <p:ext uri="{BB962C8B-B14F-4D97-AF65-F5344CB8AC3E}">
        <p14:creationId xmlns:p14="http://schemas.microsoft.com/office/powerpoint/2010/main" val="159419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BD2CE63E-C3D4-40D5-9509-5489C4DB6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556"/>
          <a:stretch>
            <a:fillRect/>
          </a:stretch>
        </p:blipFill>
        <p:spPr bwMode="auto">
          <a:xfrm>
            <a:off x="0" y="76200"/>
            <a:ext cx="1219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5334F65-5263-4E4E-BE8E-39AA6E569F72}"/>
              </a:ext>
            </a:extLst>
          </p:cNvPr>
          <p:cNvSpPr>
            <a:spLocks noGrp="1"/>
          </p:cNvSpPr>
          <p:nvPr>
            <p:ph type="subTitle" idx="1"/>
          </p:nvPr>
        </p:nvSpPr>
        <p:spPr/>
        <p:txBody>
          <a:bodyPr/>
          <a:lstStyle/>
          <a:p>
            <a:endParaRPr lang="en-IN"/>
          </a:p>
        </p:txBody>
      </p:sp>
      <p:sp>
        <p:nvSpPr>
          <p:cNvPr id="29698" name="Title 10">
            <a:extLst>
              <a:ext uri="{FF2B5EF4-FFF2-40B4-BE49-F238E27FC236}">
                <a16:creationId xmlns:a16="http://schemas.microsoft.com/office/drawing/2014/main" id="{11813C68-6664-44D3-A356-60958F8793E6}"/>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Home Assignment</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F5498D6-89E6-4019-854B-6513DBA19F3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Home Assignment</a:t>
            </a:r>
            <a:endParaRPr lang="en-US" altLang="en-US"/>
          </a:p>
        </p:txBody>
      </p:sp>
      <p:sp>
        <p:nvSpPr>
          <p:cNvPr id="12291" name="Text Placeholder 2">
            <a:extLst>
              <a:ext uri="{FF2B5EF4-FFF2-40B4-BE49-F238E27FC236}">
                <a16:creationId xmlns:a16="http://schemas.microsoft.com/office/drawing/2014/main" id="{9029C0EF-2776-4AD5-A2E3-8974C677B5E0}"/>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Autofit/>
          </a:bodyPr>
          <a:lstStyle/>
          <a:p>
            <a:pPr>
              <a:buFont typeface="Symbol" pitchFamily="18" charset="2"/>
              <a:buNone/>
              <a:defRPr/>
            </a:pPr>
            <a:r>
              <a:rPr lang="en-US" dirty="0">
                <a:solidFill>
                  <a:srgbClr val="FF0000"/>
                </a:solidFill>
              </a:rPr>
              <a:t>7.1. </a:t>
            </a:r>
            <a:r>
              <a:rPr lang="en-US" dirty="0"/>
              <a:t>Are you able to see that a feeling of responsibility toward the body is required for your health to be ensured?</a:t>
            </a:r>
          </a:p>
          <a:p>
            <a:pPr lvl="2">
              <a:defRPr/>
            </a:pPr>
            <a:r>
              <a:rPr lang="en-US" dirty="0"/>
              <a:t>Share 3 instances from your life where your body became unwell due to lack of attention to the feeling of responsibility towards your body</a:t>
            </a:r>
          </a:p>
          <a:p>
            <a:pPr>
              <a:buFont typeface="Symbol" pitchFamily="18" charset="2"/>
              <a:buNone/>
              <a:defRPr/>
            </a:pPr>
            <a:endParaRPr lang="en-US" dirty="0">
              <a:solidFill>
                <a:srgbClr val="FF0000"/>
              </a:solidFill>
            </a:endParaRPr>
          </a:p>
          <a:p>
            <a:pPr>
              <a:buFont typeface="Symbol" pitchFamily="18" charset="2"/>
              <a:buNone/>
              <a:defRPr/>
            </a:pPr>
            <a:r>
              <a:rPr lang="en-US" dirty="0">
                <a:solidFill>
                  <a:srgbClr val="FF0000"/>
                </a:solidFill>
              </a:rPr>
              <a:t>7.2. </a:t>
            </a:r>
            <a:r>
              <a:rPr lang="en-US" dirty="0"/>
              <a:t>Reflect on the program for health. Are you able to see the significance of the intake and daily routine?</a:t>
            </a:r>
          </a:p>
          <a:p>
            <a:pPr lvl="2">
              <a:defRPr/>
            </a:pPr>
            <a:r>
              <a:rPr lang="en-US" dirty="0"/>
              <a:t>Share 2 instances from your life where you could have avoided getting sick by taking the right kind of food</a:t>
            </a:r>
          </a:p>
          <a:p>
            <a:pPr lvl="2">
              <a:defRPr/>
            </a:pPr>
            <a:r>
              <a:rPr lang="en-US" dirty="0"/>
              <a:t>Share 2 instances from your life where you became unwell because your routine was upset</a:t>
            </a:r>
          </a:p>
          <a:p>
            <a:pPr marL="0" indent="0">
              <a:buNone/>
              <a:defRPr/>
            </a:pPr>
            <a:endParaRPr lang="en-US" dirty="0"/>
          </a:p>
          <a:p>
            <a:pPr>
              <a:buNone/>
            </a:pPr>
            <a:r>
              <a:rPr lang="en-US" dirty="0">
                <a:solidFill>
                  <a:srgbClr val="FF0000"/>
                </a:solidFill>
              </a:rPr>
              <a:t>7.3. </a:t>
            </a:r>
            <a:r>
              <a:rPr lang="en-IN" dirty="0"/>
              <a:t>Is the topic of staying healthy necessary to be included in your education, in campus life? </a:t>
            </a:r>
          </a:p>
          <a:p>
            <a:pPr lvl="3"/>
            <a:r>
              <a:rPr lang="en-IN" sz="2000" dirty="0"/>
              <a:t>Suggest in what form it can be included in education by teachers, management… (counselling, courses, etc.)</a:t>
            </a:r>
          </a:p>
          <a:p>
            <a:pPr lvl="3"/>
            <a:r>
              <a:rPr lang="en-IN" sz="2000" dirty="0"/>
              <a:t>Suggest ways and means it can be implemented by you, other students, wardens… in campus life (in the student clubs, hostel, mess, canteen, health centre, etc.)</a:t>
            </a:r>
          </a:p>
          <a:p>
            <a:pPr lvl="3">
              <a:buFont typeface="Symbol" pitchFamily="18" charset="2"/>
              <a:buNone/>
            </a:pPr>
            <a:endParaRPr lang="en-IN" altLang="en-US" dirty="0"/>
          </a:p>
          <a:p>
            <a:pPr marL="0" indent="0">
              <a:buNone/>
              <a:defRPr/>
            </a:pP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DD454A3-ACFF-4782-AD05-999AF5462561}"/>
              </a:ext>
            </a:extLst>
          </p:cNvPr>
          <p:cNvSpPr>
            <a:spLocks noGrp="1"/>
          </p:cNvSpPr>
          <p:nvPr>
            <p:ph type="subTitle" idx="1"/>
          </p:nvPr>
        </p:nvSpPr>
        <p:spPr/>
        <p:txBody>
          <a:bodyPr/>
          <a:lstStyle/>
          <a:p>
            <a:endParaRPr lang="en-IN"/>
          </a:p>
        </p:txBody>
      </p:sp>
      <p:sp>
        <p:nvSpPr>
          <p:cNvPr id="16386" name="Title 10">
            <a:extLst>
              <a:ext uri="{FF2B5EF4-FFF2-40B4-BE49-F238E27FC236}">
                <a16:creationId xmlns:a16="http://schemas.microsoft.com/office/drawing/2014/main" id="{A7835F79-4902-468C-BA59-A412F6CF3C86}"/>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Questions?</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712AAA8-CC77-4FF8-B726-33B20AAAB23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Discussion: Health of the Natural Environment</a:t>
            </a:r>
            <a:endParaRPr lang="en-US" altLang="en-US"/>
          </a:p>
        </p:txBody>
      </p:sp>
      <p:sp>
        <p:nvSpPr>
          <p:cNvPr id="12291" name="Text Placeholder 2">
            <a:extLst>
              <a:ext uri="{FF2B5EF4-FFF2-40B4-BE49-F238E27FC236}">
                <a16:creationId xmlns:a16="http://schemas.microsoft.com/office/drawing/2014/main" id="{51016357-CF15-457E-A99B-BA72EF499FE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IN" altLang="en-US"/>
              <a:t>Clean and fresh air</a:t>
            </a:r>
          </a:p>
          <a:p>
            <a:pPr marL="0" indent="0">
              <a:buNone/>
            </a:pPr>
            <a:r>
              <a:rPr lang="en-IN" altLang="en-US"/>
              <a:t>Water</a:t>
            </a:r>
          </a:p>
          <a:p>
            <a:pPr marL="0" indent="0">
              <a:buNone/>
            </a:pPr>
            <a:r>
              <a:rPr lang="en-IN" altLang="en-US"/>
              <a:t>Free of viruses</a:t>
            </a:r>
          </a:p>
          <a:p>
            <a:pPr marL="0" indent="0">
              <a:buNone/>
            </a:pPr>
            <a:r>
              <a:rPr lang="en-IN" altLang="en-US"/>
              <a:t>…</a:t>
            </a:r>
          </a:p>
          <a:p>
            <a:pPr marL="0" indent="0">
              <a:buNone/>
            </a:pPr>
            <a:endParaRPr lang="en-IN" altLang="en-US"/>
          </a:p>
          <a:p>
            <a:pPr marL="0" indent="0">
              <a:buNone/>
            </a:pPr>
            <a:endParaRPr lang="en-IN" altLang="en-US"/>
          </a:p>
          <a:p>
            <a:pPr marL="0" indent="0">
              <a:buNone/>
            </a:pPr>
            <a:r>
              <a:rPr lang="en-IN" altLang="en-US"/>
              <a:t>Natural Farming Club – In campus production by way of labour</a:t>
            </a:r>
            <a:endParaRPr altLang="en-US"/>
          </a:p>
        </p:txBody>
      </p:sp>
    </p:spTree>
    <p:extLst>
      <p:ext uri="{BB962C8B-B14F-4D97-AF65-F5344CB8AC3E}">
        <p14:creationId xmlns:p14="http://schemas.microsoft.com/office/powerpoint/2010/main" val="372766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3875AA-C3BB-43A3-9512-798F27E63D3B}"/>
              </a:ext>
            </a:extLst>
          </p:cNvPr>
          <p:cNvSpPr>
            <a:spLocks noGrp="1"/>
          </p:cNvSpPr>
          <p:nvPr>
            <p:ph sz="half" idx="1"/>
          </p:nvPr>
        </p:nvSpPr>
        <p:spPr/>
        <p:txBody>
          <a:bodyPr/>
          <a:lstStyle/>
          <a:p>
            <a:endParaRPr lang="en-IN"/>
          </a:p>
        </p:txBody>
      </p:sp>
      <p:sp>
        <p:nvSpPr>
          <p:cNvPr id="8" name="Content Placeholder 7">
            <a:extLst>
              <a:ext uri="{FF2B5EF4-FFF2-40B4-BE49-F238E27FC236}">
                <a16:creationId xmlns:a16="http://schemas.microsoft.com/office/drawing/2014/main" id="{33E23A69-74BA-4D23-85F5-DF40C70866D7}"/>
              </a:ext>
            </a:extLst>
          </p:cNvPr>
          <p:cNvSpPr>
            <a:spLocks noGrp="1"/>
          </p:cNvSpPr>
          <p:nvPr>
            <p:ph sz="half" idx="2"/>
          </p:nvPr>
        </p:nvSpPr>
        <p:spPr/>
        <p:txBody>
          <a:bodyPr/>
          <a:lstStyle/>
          <a:p>
            <a:pPr marL="0" indent="0">
              <a:buNone/>
            </a:pPr>
            <a:r>
              <a:rPr lang="en-IN" dirty="0"/>
              <a:t>Human being, </a:t>
            </a:r>
            <a:r>
              <a:rPr lang="en-IN" dirty="0" err="1"/>
              <a:t>relationionship</a:t>
            </a:r>
            <a:endParaRPr lang="en-IN" dirty="0"/>
          </a:p>
        </p:txBody>
      </p:sp>
      <p:sp>
        <p:nvSpPr>
          <p:cNvPr id="7" name="Title 6">
            <a:extLst>
              <a:ext uri="{FF2B5EF4-FFF2-40B4-BE49-F238E27FC236}">
                <a16:creationId xmlns:a16="http://schemas.microsoft.com/office/drawing/2014/main" id="{A90FC319-9713-42C0-837F-E23D6DD7ACB0}"/>
              </a:ext>
            </a:extLst>
          </p:cNvPr>
          <p:cNvSpPr>
            <a:spLocks noGrp="1"/>
          </p:cNvSpPr>
          <p:nvPr>
            <p:ph type="title"/>
          </p:nvPr>
        </p:nvSpPr>
        <p:spPr/>
        <p:txBody>
          <a:bodyPr/>
          <a:lstStyle/>
          <a:p>
            <a:r>
              <a:rPr lang="en-US" dirty="0"/>
              <a:t>Concerns at individual level</a:t>
            </a:r>
            <a:endParaRPr lang="en-IN" dirty="0"/>
          </a:p>
        </p:txBody>
      </p:sp>
      <p:sp>
        <p:nvSpPr>
          <p:cNvPr id="9" name="Content Placeholder 8">
            <a:extLst>
              <a:ext uri="{FF2B5EF4-FFF2-40B4-BE49-F238E27FC236}">
                <a16:creationId xmlns:a16="http://schemas.microsoft.com/office/drawing/2014/main" id="{08280BD9-A067-44D4-A427-3AFF8E55CC69}"/>
              </a:ext>
            </a:extLst>
          </p:cNvPr>
          <p:cNvSpPr>
            <a:spLocks noGrp="1"/>
          </p:cNvSpPr>
          <p:nvPr>
            <p:ph sz="quarter" idx="10"/>
          </p:nvPr>
        </p:nvSpPr>
        <p:spPr/>
        <p:txBody>
          <a:bodyPr/>
          <a:lstStyle/>
          <a:p>
            <a:r>
              <a:rPr lang="en-US" sz="1800" dirty="0"/>
              <a:t>What is to Be Understood to Resolve this Concern</a:t>
            </a:r>
            <a:endParaRPr lang="en-IN" sz="1800" dirty="0"/>
          </a:p>
        </p:txBody>
      </p:sp>
      <p:pic>
        <p:nvPicPr>
          <p:cNvPr id="11" name="Picture 4">
            <a:extLst>
              <a:ext uri="{FF2B5EF4-FFF2-40B4-BE49-F238E27FC236}">
                <a16:creationId xmlns:a16="http://schemas.microsoft.com/office/drawing/2014/main" id="{7B7F2973-87CD-456D-A27C-43E2E95EB8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550" t="17214" r="5000" b="8888"/>
          <a:stretch/>
        </p:blipFill>
        <p:spPr bwMode="auto">
          <a:xfrm>
            <a:off x="31530" y="609600"/>
            <a:ext cx="500386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6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 Placeholder 2">
            <a:extLst>
              <a:ext uri="{FF2B5EF4-FFF2-40B4-BE49-F238E27FC236}">
                <a16:creationId xmlns:a16="http://schemas.microsoft.com/office/drawing/2014/main" id="{807062AF-F5BC-43E4-853E-2539241AE2CF}"/>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a:t>To be happy</a:t>
            </a:r>
          </a:p>
          <a:p>
            <a:pPr marL="0" indent="0" eaLnBrk="1" fontAlgn="t" hangingPunct="1">
              <a:buNone/>
            </a:pPr>
            <a:r>
              <a:rPr lang="en-IN" altLang="en-US" b="1"/>
              <a:t>To be healthy</a:t>
            </a:r>
            <a:endParaRPr lang="en-US" altLang="en-US" b="1"/>
          </a:p>
          <a:p>
            <a:pPr marL="0" indent="0" eaLnBrk="1" fontAlgn="t" hangingPunct="1">
              <a:buNone/>
            </a:pPr>
            <a:r>
              <a:rPr lang="en-IN" altLang="en-US"/>
              <a:t>Knowledge – quest for knowledge</a:t>
            </a:r>
            <a:endParaRPr lang="en-US" altLang="en-US"/>
          </a:p>
          <a:p>
            <a:pPr marL="0" indent="0">
              <a:buNone/>
            </a:pPr>
            <a:r>
              <a:rPr lang="en-IN" altLang="en-US"/>
              <a:t>Ability to decide properly on my own, independently</a:t>
            </a:r>
          </a:p>
          <a:p>
            <a:pPr marL="0" indent="0">
              <a:buNone/>
            </a:pPr>
            <a:r>
              <a:rPr lang="en-IN" altLang="en-US"/>
              <a:t>Purification of the mind</a:t>
            </a:r>
          </a:p>
          <a:p>
            <a:pPr marL="0" indent="0">
              <a:buNone/>
            </a:pPr>
            <a:r>
              <a:rPr lang="en-IN" altLang="en-US"/>
              <a:t>Controlling the mind</a:t>
            </a:r>
          </a:p>
          <a:p>
            <a:pPr marL="0" indent="0">
              <a:buNone/>
            </a:pPr>
            <a:r>
              <a:rPr lang="en-IN" altLang="en-US"/>
              <a:t>Self confidence</a:t>
            </a:r>
          </a:p>
        </p:txBody>
      </p:sp>
      <p:sp>
        <p:nvSpPr>
          <p:cNvPr id="11267" name="Content Placeholder 3">
            <a:extLst>
              <a:ext uri="{FF2B5EF4-FFF2-40B4-BE49-F238E27FC236}">
                <a16:creationId xmlns:a16="http://schemas.microsoft.com/office/drawing/2014/main" id="{5AB60E1F-F829-41A9-8E1F-86A62B5D8527}"/>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IN" altLang="en-US" dirty="0">
                <a:solidFill>
                  <a:srgbClr val="FF0000"/>
                </a:solidFill>
              </a:rPr>
              <a:t>Coming out of stress</a:t>
            </a:r>
          </a:p>
          <a:p>
            <a:pPr marL="0" indent="0">
              <a:buNone/>
            </a:pPr>
            <a:r>
              <a:rPr lang="en-IN" altLang="en-US" dirty="0">
                <a:solidFill>
                  <a:srgbClr val="FF0000"/>
                </a:solidFill>
              </a:rPr>
              <a:t>Managing pressure of academics</a:t>
            </a:r>
          </a:p>
          <a:p>
            <a:pPr marL="0" indent="0">
              <a:buNone/>
            </a:pPr>
            <a:r>
              <a:rPr lang="en-IN" altLang="en-US" dirty="0">
                <a:solidFill>
                  <a:srgbClr val="FF0000"/>
                </a:solidFill>
              </a:rPr>
              <a:t>Time management</a:t>
            </a:r>
          </a:p>
          <a:p>
            <a:pPr marL="0" indent="0">
              <a:buNone/>
            </a:pPr>
            <a:r>
              <a:rPr lang="en-IN" altLang="en-US" b="1" dirty="0">
                <a:solidFill>
                  <a:srgbClr val="FF0000"/>
                </a:solidFill>
              </a:rPr>
              <a:t>Loss of time due to illness</a:t>
            </a:r>
          </a:p>
          <a:p>
            <a:pPr marL="0" indent="0">
              <a:buNone/>
            </a:pPr>
            <a:r>
              <a:rPr lang="en-IN" altLang="en-US" dirty="0">
                <a:solidFill>
                  <a:srgbClr val="FF0000"/>
                </a:solidFill>
              </a:rPr>
              <a:t>Entertainment</a:t>
            </a:r>
          </a:p>
          <a:p>
            <a:pPr marL="0" indent="0">
              <a:buNone/>
            </a:pPr>
            <a:r>
              <a:rPr lang="en-IN" altLang="en-US" dirty="0">
                <a:solidFill>
                  <a:srgbClr val="FF0000"/>
                </a:solidFill>
              </a:rPr>
              <a:t>Domination of one gender by the other</a:t>
            </a:r>
          </a:p>
          <a:p>
            <a:pPr marL="0" indent="0">
              <a:buNone/>
            </a:pPr>
            <a:r>
              <a:rPr lang="en-IN" altLang="en-US" dirty="0">
                <a:solidFill>
                  <a:srgbClr val="FF0000"/>
                </a:solidFill>
              </a:rPr>
              <a:t>Pressure of placement</a:t>
            </a:r>
          </a:p>
          <a:p>
            <a:pPr marL="0" indent="0">
              <a:buNone/>
            </a:pPr>
            <a:r>
              <a:rPr lang="en-IN" altLang="en-US" dirty="0">
                <a:solidFill>
                  <a:srgbClr val="FF0000"/>
                </a:solidFill>
              </a:rPr>
              <a:t>Overcoming –</a:t>
            </a:r>
            <a:r>
              <a:rPr lang="en-IN" altLang="en-US" dirty="0" err="1">
                <a:solidFill>
                  <a:srgbClr val="FF0000"/>
                </a:solidFill>
              </a:rPr>
              <a:t>ve</a:t>
            </a:r>
            <a:r>
              <a:rPr lang="en-IN" altLang="en-US" dirty="0">
                <a:solidFill>
                  <a:srgbClr val="FF0000"/>
                </a:solidFill>
              </a:rPr>
              <a:t> thinking</a:t>
            </a:r>
          </a:p>
          <a:p>
            <a:pPr marL="0" indent="0">
              <a:buNone/>
            </a:pPr>
            <a:r>
              <a:rPr lang="en-IN" altLang="en-US" dirty="0">
                <a:solidFill>
                  <a:srgbClr val="FF0000"/>
                </a:solidFill>
              </a:rPr>
              <a:t>Attending classes</a:t>
            </a:r>
          </a:p>
          <a:p>
            <a:pPr marL="0" indent="0">
              <a:buNone/>
            </a:pPr>
            <a:r>
              <a:rPr lang="en-IN" altLang="en-US" dirty="0">
                <a:solidFill>
                  <a:srgbClr val="FF0000"/>
                </a:solidFill>
              </a:rPr>
              <a:t>Peer pressure</a:t>
            </a:r>
          </a:p>
          <a:p>
            <a:pPr marL="0" indent="0">
              <a:buNone/>
            </a:pPr>
            <a:r>
              <a:rPr lang="en-IN" altLang="en-US" dirty="0">
                <a:solidFill>
                  <a:srgbClr val="FF0000"/>
                </a:solidFill>
              </a:rPr>
              <a:t>Temptations</a:t>
            </a:r>
          </a:p>
          <a:p>
            <a:pPr marL="0" indent="0">
              <a:buNone/>
            </a:pPr>
            <a:r>
              <a:rPr lang="en-IN" altLang="en-US" dirty="0">
                <a:solidFill>
                  <a:srgbClr val="FF0000"/>
                </a:solidFill>
              </a:rPr>
              <a:t>Anger</a:t>
            </a:r>
          </a:p>
          <a:p>
            <a:pPr marL="0" indent="0">
              <a:buNone/>
            </a:pPr>
            <a:r>
              <a:rPr lang="en-IN" altLang="en-US" dirty="0">
                <a:solidFill>
                  <a:srgbClr val="FF0000"/>
                </a:solidFill>
              </a:rPr>
              <a:t>Depression</a:t>
            </a:r>
          </a:p>
          <a:p>
            <a:pPr marL="0" indent="0">
              <a:buNone/>
            </a:pPr>
            <a:r>
              <a:rPr lang="en-IN" altLang="en-US" dirty="0">
                <a:solidFill>
                  <a:srgbClr val="FF0000"/>
                </a:solidFill>
              </a:rPr>
              <a:t>Suicidal thoughts</a:t>
            </a:r>
          </a:p>
          <a:p>
            <a:pPr marL="0" indent="0">
              <a:buNone/>
            </a:pPr>
            <a:endParaRPr lang="en-IN" altLang="en-US" dirty="0">
              <a:solidFill>
                <a:srgbClr val="FF0000"/>
              </a:solidFill>
            </a:endParaRPr>
          </a:p>
        </p:txBody>
      </p:sp>
      <p:sp>
        <p:nvSpPr>
          <p:cNvPr id="11268" name="Title 1">
            <a:extLst>
              <a:ext uri="{FF2B5EF4-FFF2-40B4-BE49-F238E27FC236}">
                <a16:creationId xmlns:a16="http://schemas.microsoft.com/office/drawing/2014/main" id="{1CD2C30D-5F02-410E-9CF2-05D66E74B82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Aspirations and Concerns at the Individual Level</a:t>
            </a:r>
            <a:endParaRPr lang="en-US" altLang="en-US"/>
          </a:p>
        </p:txBody>
      </p:sp>
      <p:sp>
        <p:nvSpPr>
          <p:cNvPr id="3" name="Content Placeholder 2">
            <a:extLst>
              <a:ext uri="{FF2B5EF4-FFF2-40B4-BE49-F238E27FC236}">
                <a16:creationId xmlns:a16="http://schemas.microsoft.com/office/drawing/2014/main" id="{86F71CC4-F9E4-48D1-A9DD-E7556805BC14}"/>
              </a:ext>
            </a:extLst>
          </p:cNvPr>
          <p:cNvSpPr>
            <a:spLocks noGrp="1"/>
          </p:cNvSpPr>
          <p:nvPr>
            <p:ph sz="quarter" idx="10"/>
          </p:nvPr>
        </p:nvSpPr>
        <p:spPr/>
        <p:txBody>
          <a:bodyPr/>
          <a:lstStyle/>
          <a:p>
            <a:endParaRPr lang="en-IN"/>
          </a:p>
        </p:txBody>
      </p:sp>
      <p:pic>
        <p:nvPicPr>
          <p:cNvPr id="7" name="Picture 4">
            <a:extLst>
              <a:ext uri="{FF2B5EF4-FFF2-40B4-BE49-F238E27FC236}">
                <a16:creationId xmlns:a16="http://schemas.microsoft.com/office/drawing/2014/main" id="{19173C1C-3E49-4B56-8BB5-1FB1CF52B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4940936" y="53975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234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 Placeholder 3">
            <a:extLst>
              <a:ext uri="{FF2B5EF4-FFF2-40B4-BE49-F238E27FC236}">
                <a16:creationId xmlns:a16="http://schemas.microsoft.com/office/drawing/2014/main" id="{A8959C1C-A08C-4D02-AA31-996C8A4BAFB8}"/>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b="1"/>
              <a:t>To be healthy</a:t>
            </a:r>
          </a:p>
          <a:p>
            <a:endParaRPr lang="en-US" altLang="en-US" b="1"/>
          </a:p>
          <a:p>
            <a:r>
              <a:rPr lang="en-US" altLang="en-US"/>
              <a:t>Want to eat tasty but healthy food</a:t>
            </a:r>
          </a:p>
          <a:p>
            <a:r>
              <a:rPr lang="en-US" altLang="en-US"/>
              <a:t>Want a healthy, peaceful environment</a:t>
            </a:r>
          </a:p>
        </p:txBody>
      </p:sp>
      <p:sp>
        <p:nvSpPr>
          <p:cNvPr id="12291" name="Content Placeholder 4">
            <a:extLst>
              <a:ext uri="{FF2B5EF4-FFF2-40B4-BE49-F238E27FC236}">
                <a16:creationId xmlns:a16="http://schemas.microsoft.com/office/drawing/2014/main" id="{EB3F94A8-38E7-4305-BDD9-14CD7B995523}"/>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Infections (environment)</a:t>
            </a:r>
          </a:p>
          <a:p>
            <a:r>
              <a:rPr lang="en-US" altLang="en-US"/>
              <a:t>Non-communicable disorders like obesity</a:t>
            </a:r>
          </a:p>
          <a:p>
            <a:endParaRPr lang="en-US" altLang="en-US"/>
          </a:p>
          <a:p>
            <a:r>
              <a:rPr lang="en-US" altLang="en-US"/>
              <a:t>Tension, depression</a:t>
            </a:r>
          </a:p>
          <a:p>
            <a:r>
              <a:rPr lang="en-US" altLang="en-US"/>
              <a:t>Inefficient use of time</a:t>
            </a:r>
          </a:p>
          <a:p>
            <a:endParaRPr lang="en-US" altLang="en-US"/>
          </a:p>
          <a:p>
            <a:r>
              <a:rPr lang="en-US" altLang="en-US" b="1"/>
              <a:t>Time loss due to illnesses</a:t>
            </a:r>
          </a:p>
        </p:txBody>
      </p:sp>
      <p:sp>
        <p:nvSpPr>
          <p:cNvPr id="12292" name="Title 2">
            <a:extLst>
              <a:ext uri="{FF2B5EF4-FFF2-40B4-BE49-F238E27FC236}">
                <a16:creationId xmlns:a16="http://schemas.microsoft.com/office/drawing/2014/main" id="{72CD84F4-A5FE-47E3-ADFF-F3C5853CE26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Aspirations	</a:t>
            </a:r>
            <a:endParaRPr lang="en-US" altLang="en-US" dirty="0"/>
          </a:p>
        </p:txBody>
      </p:sp>
      <p:sp>
        <p:nvSpPr>
          <p:cNvPr id="2" name="Content Placeholder 1">
            <a:extLst>
              <a:ext uri="{FF2B5EF4-FFF2-40B4-BE49-F238E27FC236}">
                <a16:creationId xmlns:a16="http://schemas.microsoft.com/office/drawing/2014/main" id="{21551F4B-2FC2-46C4-BB16-7F9792DDED36}"/>
              </a:ext>
            </a:extLst>
          </p:cNvPr>
          <p:cNvSpPr>
            <a:spLocks noGrp="1"/>
          </p:cNvSpPr>
          <p:nvPr>
            <p:ph sz="quarter" idx="10"/>
          </p:nvPr>
        </p:nvSpPr>
        <p:spPr/>
        <p:txBody>
          <a:bodyPr/>
          <a:lstStyle/>
          <a:p>
            <a:r>
              <a:rPr lang="en-IN" altLang="en-US" dirty="0"/>
              <a:t>Concerns</a:t>
            </a:r>
            <a:endParaRPr lang="en-IN" dirty="0"/>
          </a:p>
        </p:txBody>
      </p:sp>
      <p:sp>
        <p:nvSpPr>
          <p:cNvPr id="12293" name="Rectangle 5">
            <a:extLst>
              <a:ext uri="{FF2B5EF4-FFF2-40B4-BE49-F238E27FC236}">
                <a16:creationId xmlns:a16="http://schemas.microsoft.com/office/drawing/2014/main" id="{3231614D-75DF-4D05-B199-CB0483482AF9}"/>
              </a:ext>
            </a:extLst>
          </p:cNvPr>
          <p:cNvSpPr>
            <a:spLocks noChangeArrowheads="1"/>
          </p:cNvSpPr>
          <p:nvPr/>
        </p:nvSpPr>
        <p:spPr bwMode="auto">
          <a:xfrm>
            <a:off x="1974850" y="5638800"/>
            <a:ext cx="8582799" cy="76944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None/>
            </a:pPr>
            <a:r>
              <a:rPr lang="en-IN" altLang="en-US" sz="2200" dirty="0">
                <a:solidFill>
                  <a:schemeClr val="bg1"/>
                </a:solidFill>
              </a:rPr>
              <a:t>Let us explore how understanding human being can help us in:</a:t>
            </a:r>
          </a:p>
          <a:p>
            <a:pPr>
              <a:buFont typeface="Arial" panose="020B0604020202020204" pitchFamily="34" charset="0"/>
              <a:buNone/>
            </a:pPr>
            <a:r>
              <a:rPr lang="en-IN" altLang="en-US" sz="2200" dirty="0">
                <a:solidFill>
                  <a:schemeClr val="bg1"/>
                </a:solidFill>
              </a:rPr>
              <a:t>realising our aspirations and also resolving the concerns holistically</a:t>
            </a:r>
          </a:p>
        </p:txBody>
      </p:sp>
      <p:pic>
        <p:nvPicPr>
          <p:cNvPr id="8" name="Picture 4">
            <a:extLst>
              <a:ext uri="{FF2B5EF4-FFF2-40B4-BE49-F238E27FC236}">
                <a16:creationId xmlns:a16="http://schemas.microsoft.com/office/drawing/2014/main" id="{306A079D-56F7-4D5C-B4FB-C156E03CF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4931412" y="44402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E76DA749-5230-453F-9B24-D14807225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049000" y="44402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38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4">
            <a:extLst>
              <a:ext uri="{FF2B5EF4-FFF2-40B4-BE49-F238E27FC236}">
                <a16:creationId xmlns:a16="http://schemas.microsoft.com/office/drawing/2014/main" id="{9A4BB01F-BEA5-4AB3-B52A-A0E9D42F32D5}"/>
              </a:ext>
            </a:extLst>
          </p:cNvPr>
          <p:cNvSpPr>
            <a:spLocks noGrp="1" noChangeArrowheads="1"/>
          </p:cNvSpPr>
          <p:nvPr>
            <p:ph type="subTitle" idx="1"/>
          </p:nvPr>
        </p:nvSpPr>
        <p:spPr>
          <a:xfrm>
            <a:off x="609600" y="3900488"/>
            <a:ext cx="11049000" cy="103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IN" altLang="en-US">
                <a:latin typeface="Arial" panose="020B0604020202020204" pitchFamily="34" charset="0"/>
              </a:rPr>
              <a:t>Hear from participants about their exploration from previous day(s)</a:t>
            </a:r>
          </a:p>
          <a:p>
            <a:r>
              <a:rPr lang="en-IN" altLang="en-US">
                <a:latin typeface="Arial" panose="020B0604020202020204" pitchFamily="34" charset="0"/>
              </a:rPr>
              <a:t>Q&amp;A</a:t>
            </a:r>
          </a:p>
          <a:p>
            <a:r>
              <a:rPr lang="en-IN" altLang="en-US">
                <a:latin typeface="Arial" panose="020B0604020202020204" pitchFamily="34" charset="0"/>
              </a:rPr>
              <a:t>Place some expected conclusions, find out if they also came to these/similar conclusions</a:t>
            </a:r>
          </a:p>
        </p:txBody>
      </p:sp>
      <p:sp>
        <p:nvSpPr>
          <p:cNvPr id="13315" name="Title 3">
            <a:extLst>
              <a:ext uri="{FF2B5EF4-FFF2-40B4-BE49-F238E27FC236}">
                <a16:creationId xmlns:a16="http://schemas.microsoft.com/office/drawing/2014/main" id="{8D20C97A-6A94-4A09-AC85-8E2ADC75575E}"/>
              </a:ext>
            </a:extLst>
          </p:cNvPr>
          <p:cNvSpPr>
            <a:spLocks noGrp="1" noChangeArrowheads="1"/>
          </p:cNvSpPr>
          <p:nvPr>
            <p:ph type="ctrTitle"/>
          </p:nvPr>
        </p:nvSpPr>
        <p:spPr>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Interaction Before Main Session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44A2-8B59-4945-8F64-199007466D6A}"/>
              </a:ext>
            </a:extLst>
          </p:cNvPr>
          <p:cNvSpPr>
            <a:spLocks noGrp="1"/>
          </p:cNvSpPr>
          <p:nvPr>
            <p:ph type="title"/>
          </p:nvPr>
        </p:nvSpPr>
        <p:spPr/>
        <p:txBody>
          <a:bodyPr/>
          <a:lstStyle/>
          <a:p>
            <a:r>
              <a:rPr lang="en-US" altLang="en-US" dirty="0"/>
              <a:t>Home Assignment</a:t>
            </a:r>
            <a:endParaRPr lang="en-IN" dirty="0"/>
          </a:p>
        </p:txBody>
      </p:sp>
      <p:sp>
        <p:nvSpPr>
          <p:cNvPr id="3" name="Text Placeholder 2">
            <a:extLst>
              <a:ext uri="{FF2B5EF4-FFF2-40B4-BE49-F238E27FC236}">
                <a16:creationId xmlns:a16="http://schemas.microsoft.com/office/drawing/2014/main" id="{9FE201D4-142E-4247-9E74-0851175A90FB}"/>
              </a:ext>
            </a:extLst>
          </p:cNvPr>
          <p:cNvSpPr>
            <a:spLocks noGrp="1"/>
          </p:cNvSpPr>
          <p:nvPr>
            <p:ph type="body" sz="quarter" idx="13"/>
          </p:nvPr>
        </p:nvSpPr>
        <p:spPr/>
        <p:txBody>
          <a:bodyPr>
            <a:normAutofit lnSpcReduction="10000"/>
          </a:bodyPr>
          <a:lstStyle/>
          <a:p>
            <a:pPr marL="0" indent="0">
              <a:buNone/>
            </a:pPr>
            <a:r>
              <a:rPr lang="en-IN" altLang="en-US" dirty="0">
                <a:solidFill>
                  <a:srgbClr val="FF0000"/>
                </a:solidFill>
              </a:rPr>
              <a:t>6.1.</a:t>
            </a:r>
            <a:r>
              <a:rPr lang="en-IN" altLang="en-US" dirty="0"/>
              <a:t> </a:t>
            </a:r>
            <a:r>
              <a:rPr lang="en-US" dirty="0"/>
              <a:t>Take your list of concerns at individual level</a:t>
            </a:r>
          </a:p>
          <a:p>
            <a:pPr marL="0" indent="0">
              <a:buNone/>
            </a:pPr>
            <a:endParaRPr lang="en-US" dirty="0"/>
          </a:p>
          <a:p>
            <a:pPr marL="0" indent="0">
              <a:buNone/>
            </a:pPr>
            <a:r>
              <a:rPr lang="en-US" dirty="0"/>
              <a:t>For each concern, find out the preconditioning or sensation that is behind that concern</a:t>
            </a:r>
          </a:p>
          <a:p>
            <a:pPr marL="0" indent="0">
              <a:buNone/>
            </a:pPr>
            <a:endParaRPr lang="en-US" dirty="0"/>
          </a:p>
          <a:p>
            <a:pPr marL="0" indent="0">
              <a:buNone/>
            </a:pPr>
            <a:r>
              <a:rPr lang="en-US" dirty="0"/>
              <a:t>Then find out what you need to understand to resolve your concerns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As we cover more content, keep exploring the possible resolution of each concern</a:t>
            </a:r>
          </a:p>
          <a:p>
            <a:pPr marL="0" indent="0">
              <a:buNone/>
            </a:pPr>
            <a:endParaRPr lang="en-US" dirty="0"/>
          </a:p>
        </p:txBody>
      </p:sp>
    </p:spTree>
    <p:extLst>
      <p:ext uri="{BB962C8B-B14F-4D97-AF65-F5344CB8AC3E}">
        <p14:creationId xmlns:p14="http://schemas.microsoft.com/office/powerpoint/2010/main" val="207241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57F6AE-FF79-4975-83FA-6C7C982E11E5}"/>
              </a:ext>
            </a:extLst>
          </p:cNvPr>
          <p:cNvSpPr>
            <a:spLocks noGrp="1"/>
          </p:cNvSpPr>
          <p:nvPr>
            <p:ph type="subTitle" idx="1"/>
          </p:nvPr>
        </p:nvSpPr>
        <p:spPr>
          <a:xfrm>
            <a:off x="609600" y="3900488"/>
            <a:ext cx="11049000" cy="369332"/>
          </a:xfrm>
        </p:spPr>
        <p:txBody>
          <a:bodyPr/>
          <a:lstStyle/>
          <a:p>
            <a:pPr algn="ctr"/>
            <a:r>
              <a:rPr lang="en-US" dirty="0"/>
              <a:t>Making a definite program for health</a:t>
            </a:r>
          </a:p>
        </p:txBody>
      </p:sp>
      <p:sp>
        <p:nvSpPr>
          <p:cNvPr id="9218" name="Title 10">
            <a:extLst>
              <a:ext uri="{FF2B5EF4-FFF2-40B4-BE49-F238E27FC236}">
                <a16:creationId xmlns:a16="http://schemas.microsoft.com/office/drawing/2014/main" id="{CB605B92-F283-4979-A199-FE2A4799042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7</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Ensuring Health Holistically</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AE2F46-B4E0-42B5-A49C-D0F554B98B6C}"/>
              </a:ext>
            </a:extLst>
          </p:cNvPr>
          <p:cNvSpPr>
            <a:spLocks noGrp="1"/>
          </p:cNvSpPr>
          <p:nvPr>
            <p:ph type="title"/>
          </p:nvPr>
        </p:nvSpPr>
        <p:spPr/>
        <p:txBody>
          <a:bodyPr/>
          <a:lstStyle/>
          <a:p>
            <a:r>
              <a:rPr lang="en-IN" dirty="0"/>
              <a:t>Fulfilling our Aspiration for Health</a:t>
            </a:r>
          </a:p>
        </p:txBody>
      </p:sp>
      <p:sp>
        <p:nvSpPr>
          <p:cNvPr id="6" name="Text Placeholder 5">
            <a:extLst>
              <a:ext uri="{FF2B5EF4-FFF2-40B4-BE49-F238E27FC236}">
                <a16:creationId xmlns:a16="http://schemas.microsoft.com/office/drawing/2014/main" id="{38F9B3A6-E4B0-4830-A5DC-8AD67320262A}"/>
              </a:ext>
            </a:extLst>
          </p:cNvPr>
          <p:cNvSpPr>
            <a:spLocks noGrp="1"/>
          </p:cNvSpPr>
          <p:nvPr>
            <p:ph type="body" sz="quarter" idx="13"/>
          </p:nvPr>
        </p:nvSpPr>
        <p:spPr/>
        <p:txBody>
          <a:bodyPr>
            <a:normAutofit/>
          </a:bodyPr>
          <a:lstStyle/>
          <a:p>
            <a:pPr marL="0" indent="0">
              <a:buFont typeface="Symbol" pitchFamily="18" charset="2"/>
              <a:buNone/>
            </a:pPr>
            <a:r>
              <a:rPr lang="en-IN" altLang="en-US" dirty="0"/>
              <a:t>We all aspire to stay healthy and are concerned about being ill</a:t>
            </a:r>
          </a:p>
          <a:p>
            <a:pPr marL="0" indent="0">
              <a:buFont typeface="Symbol" pitchFamily="18" charset="2"/>
              <a:buNone/>
            </a:pPr>
            <a:endParaRPr lang="en-IN" altLang="en-US" dirty="0"/>
          </a:p>
          <a:p>
            <a:pPr marL="0" indent="0">
              <a:buFont typeface="Symbol" pitchFamily="18" charset="2"/>
              <a:buNone/>
            </a:pPr>
            <a:r>
              <a:rPr lang="en-GB" altLang="en-US" dirty="0"/>
              <a:t>When we understand human being comprehensively, we have the feeling of responsibility towards the body, we are able to make out the right program to keep the body in harmony… and stay healthy</a:t>
            </a:r>
          </a:p>
          <a:p>
            <a:pPr marL="0" indent="0">
              <a:buFont typeface="Symbol" pitchFamily="18" charset="2"/>
              <a:buNone/>
            </a:pPr>
            <a:endParaRPr lang="en-GB" altLang="en-US" dirty="0"/>
          </a:p>
          <a:p>
            <a:pPr marL="0" indent="0">
              <a:buNone/>
            </a:pPr>
            <a:endParaRPr lang="en-IN" altLang="en-US" dirty="0"/>
          </a:p>
          <a:p>
            <a:pPr marL="0" indent="0">
              <a:buNone/>
            </a:pPr>
            <a:endParaRPr lang="en-IN" altLang="en-US" dirty="0"/>
          </a:p>
          <a:p>
            <a:pPr marL="0" indent="0">
              <a:buNone/>
            </a:pPr>
            <a:endParaRPr lang="en-IN" altLang="en-US" dirty="0"/>
          </a:p>
          <a:p>
            <a:pPr marL="0" indent="0">
              <a:buNone/>
            </a:pPr>
            <a:endParaRPr lang="en-IN" altLang="en-US" dirty="0"/>
          </a:p>
          <a:p>
            <a:pPr marL="0" indent="0">
              <a:buNone/>
            </a:pPr>
            <a:endParaRPr lang="en-IN" altLang="en-US" dirty="0"/>
          </a:p>
          <a:p>
            <a:pPr marL="0" indent="0">
              <a:buNone/>
            </a:pPr>
            <a:endParaRPr lang="en-IN" altLang="en-US" dirty="0"/>
          </a:p>
          <a:p>
            <a:pPr marL="0" indent="0">
              <a:buNone/>
            </a:pPr>
            <a:endParaRPr lang="en-IN" altLang="en-US" dirty="0"/>
          </a:p>
          <a:p>
            <a:pPr marL="0" indent="0">
              <a:buNone/>
            </a:pPr>
            <a:endParaRPr lang="en-IN" altLang="en-US" dirty="0"/>
          </a:p>
          <a:p>
            <a:pPr marL="0" indent="0">
              <a:buNone/>
            </a:pPr>
            <a:r>
              <a:rPr lang="en-IN" altLang="en-US" dirty="0"/>
              <a:t>Let us explore this</a:t>
            </a:r>
            <a:endParaRPr lang="en-GB" altLang="en-US" dirty="0"/>
          </a:p>
        </p:txBody>
      </p:sp>
    </p:spTree>
    <p:extLst>
      <p:ext uri="{BB962C8B-B14F-4D97-AF65-F5344CB8AC3E}">
        <p14:creationId xmlns:p14="http://schemas.microsoft.com/office/powerpoint/2010/main" val="128999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a:extLst>
              <a:ext uri="{FF2B5EF4-FFF2-40B4-BE49-F238E27FC236}">
                <a16:creationId xmlns:a16="http://schemas.microsoft.com/office/drawing/2014/main" id="{DD235B31-8BF0-4224-AC6A-7931D67CCC3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Recalling…</a:t>
            </a:r>
            <a:endParaRPr lang="en-US" altLang="en-US"/>
          </a:p>
        </p:txBody>
      </p:sp>
      <p:graphicFrame>
        <p:nvGraphicFramePr>
          <p:cNvPr id="8" name="Table 7">
            <a:extLst>
              <a:ext uri="{FF2B5EF4-FFF2-40B4-BE49-F238E27FC236}">
                <a16:creationId xmlns:a16="http://schemas.microsoft.com/office/drawing/2014/main" id="{20165B8D-2643-4B7E-93D6-51DC32030533}"/>
              </a:ext>
            </a:extLst>
          </p:cNvPr>
          <p:cNvGraphicFramePr>
            <a:graphicFrameLocks noGrp="1"/>
          </p:cNvGraphicFramePr>
          <p:nvPr/>
        </p:nvGraphicFramePr>
        <p:xfrm>
          <a:off x="1524000" y="609600"/>
          <a:ext cx="9144000" cy="3743327"/>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59">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(I)</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98">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98">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49">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98">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5">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9" name="Rectangle 8">
            <a:extLst>
              <a:ext uri="{FF2B5EF4-FFF2-40B4-BE49-F238E27FC236}">
                <a16:creationId xmlns:a16="http://schemas.microsoft.com/office/drawing/2014/main" id="{5C575596-F696-4F8B-A3C9-228E119061E2}"/>
              </a:ext>
            </a:extLst>
          </p:cNvPr>
          <p:cNvSpPr>
            <a:spLocks noChangeArrowheads="1"/>
          </p:cNvSpPr>
          <p:nvPr/>
        </p:nvSpPr>
        <p:spPr bwMode="auto">
          <a:xfrm>
            <a:off x="6019800" y="60960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C00000"/>
                </a:solidFill>
                <a:cs typeface="Times New Roman" panose="02020603050405020304" pitchFamily="18" charset="0"/>
              </a:rPr>
              <a:t>Co-existence</a:t>
            </a:r>
            <a:endParaRPr lang="en-US" altLang="en-US" sz="2000" b="1">
              <a:solidFill>
                <a:srgbClr val="C00000"/>
              </a:solidFill>
              <a:latin typeface="Times New Roman" panose="02020603050405020304" pitchFamily="18" charset="0"/>
              <a:cs typeface="Times New Roman" panose="02020603050405020304" pitchFamily="18" charset="0"/>
            </a:endParaRPr>
          </a:p>
          <a:p>
            <a:pPr algn="ctr" eaLnBrk="1" hangingPunct="1"/>
            <a:r>
              <a:rPr lang="en-US" altLang="en-US" sz="2800" b="1">
                <a:solidFill>
                  <a:srgbClr val="C00000"/>
                </a:solidFill>
                <a:latin typeface="Kruti Dev 010" pitchFamily="2" charset="0"/>
                <a:ea typeface="Batang" panose="02030600000101010101" pitchFamily="18" charset="-127"/>
                <a:cs typeface="KrutiDev040BoldItalic"/>
              </a:rPr>
              <a:t>lgvfLrRo</a:t>
            </a:r>
            <a:endParaRPr lang="en-US" altLang="en-US" sz="2800" b="1">
              <a:solidFill>
                <a:srgbClr val="C00000"/>
              </a:solidFill>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BD2133CA-26B1-421E-A2BD-2B3DD5FF30FB}"/>
              </a:ext>
            </a:extLst>
          </p:cNvPr>
          <p:cNvCxnSpPr/>
          <p:nvPr/>
        </p:nvCxnSpPr>
        <p:spPr>
          <a:xfrm>
            <a:off x="5638800" y="9906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BE95716-DDA0-4AB1-93E4-659B48E41F0C}"/>
              </a:ext>
            </a:extLst>
          </p:cNvPr>
          <p:cNvGraphicFramePr>
            <a:graphicFrameLocks noGrp="1"/>
          </p:cNvGraphicFramePr>
          <p:nvPr/>
        </p:nvGraphicFramePr>
        <p:xfrm>
          <a:off x="1524000" y="595312"/>
          <a:ext cx="9144000" cy="433863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68">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(I)</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206">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206">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2"/>
                  </a:ext>
                </a:extLst>
              </a:tr>
              <a:tr h="204127">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822962">
                <a:tc>
                  <a:txBody>
                    <a:bodyPr/>
                    <a:lstStyle/>
                    <a:p>
                      <a:endParaRPr lang="en-US" sz="1800" dirty="0"/>
                    </a:p>
                  </a:txBody>
                  <a:tcPr marT="45721" marB="45721">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r"/>
                      <a:endParaRPr lang="en-US" sz="800" b="1" dirty="0">
                        <a:solidFill>
                          <a:schemeClr val="bg1"/>
                        </a:solidFill>
                        <a:latin typeface="Arial" pitchFamily="34" charset="0"/>
                        <a:cs typeface="Arial" pitchFamily="34" charset="0"/>
                      </a:endParaRPr>
                    </a:p>
                    <a:p>
                      <a:pPr algn="r"/>
                      <a:r>
                        <a:rPr lang="en-US" sz="2000" b="1" dirty="0">
                          <a:solidFill>
                            <a:schemeClr val="bg1"/>
                          </a:solidFill>
                          <a:latin typeface="Arial" pitchFamily="34" charset="0"/>
                          <a:cs typeface="Arial" pitchFamily="34" charset="0"/>
                        </a:rPr>
                        <a:t>Feeling of Self-regulation </a:t>
                      </a:r>
                      <a:r>
                        <a:rPr lang="hi-IN" sz="2000" b="1" dirty="0">
                          <a:solidFill>
                            <a:schemeClr val="bg1"/>
                          </a:solidFill>
                          <a:latin typeface="Arial" pitchFamily="34" charset="0"/>
                          <a:cs typeface="Arial" pitchFamily="34" charset="0"/>
                        </a:rPr>
                        <a:t>(संयम)</a:t>
                      </a:r>
                      <a:endParaRPr lang="en-GB" sz="2000" b="1" dirty="0">
                        <a:solidFill>
                          <a:schemeClr val="bg1"/>
                        </a:solidFill>
                        <a:latin typeface="Arial" pitchFamily="34" charset="0"/>
                        <a:cs typeface="Arial" pitchFamily="34" charset="0"/>
                      </a:endParaRPr>
                    </a:p>
                  </a:txBody>
                  <a:tcPr marT="45721" marB="45721">
                    <a:lnL>
                      <a:noFill/>
                    </a:lnL>
                    <a:lnR>
                      <a:noFill/>
                    </a:lnR>
                    <a:lnT>
                      <a:noFill/>
                    </a:lnT>
                    <a:lnB w="12700" cap="flat" cmpd="sng" algn="ctr">
                      <a:noFill/>
                      <a:prstDash val="solid"/>
                      <a:round/>
                      <a:headEnd type="none" w="med" len="med"/>
                      <a:tailEnd type="none" w="med" len="med"/>
                    </a:lnB>
                    <a:solidFill>
                      <a:srgbClr val="800080"/>
                    </a:solidFill>
                  </a:tcPr>
                </a:tc>
                <a:tc>
                  <a:txBody>
                    <a:bodyPr/>
                    <a:lstStyle/>
                    <a:p>
                      <a:pPr algn="l"/>
                      <a:endParaRPr lang="en-GB" sz="2000" b="1" dirty="0">
                        <a:solidFill>
                          <a:schemeClr val="tx1"/>
                        </a:solidFill>
                        <a:latin typeface="Arial" pitchFamily="34" charset="0"/>
                        <a:cs typeface="Arial" pitchFamily="34" charset="0"/>
                      </a:endParaRPr>
                    </a:p>
                  </a:txBody>
                  <a:tcPr marT="45721" marB="45721">
                    <a:lnL>
                      <a:noFill/>
                    </a:lnL>
                    <a:lnR>
                      <a:noFill/>
                    </a:lnR>
                    <a:lnT>
                      <a:noFill/>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1310670">
                <a:tc>
                  <a:txBody>
                    <a:bodyPr/>
                    <a:lstStyle/>
                    <a:p>
                      <a:endParaRPr lang="en-US" sz="1800" dirty="0"/>
                    </a:p>
                  </a:txBody>
                  <a:tcPr marT="45721" marB="45721">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algn="r"/>
                      <a:r>
                        <a:rPr lang="en-US" sz="2000" dirty="0">
                          <a:solidFill>
                            <a:schemeClr val="bg1"/>
                          </a:solidFill>
                          <a:latin typeface="Arial" pitchFamily="34" charset="0"/>
                          <a:cs typeface="Arial" pitchFamily="34" charset="0"/>
                        </a:rPr>
                        <a:t>Feeling of responsibility toward the body – for</a:t>
                      </a:r>
                      <a:r>
                        <a:rPr lang="en-US" sz="2000" baseline="0" dirty="0">
                          <a:solidFill>
                            <a:schemeClr val="bg1"/>
                          </a:solidFill>
                          <a:latin typeface="Arial" pitchFamily="34" charset="0"/>
                          <a:cs typeface="Arial" pitchFamily="34" charset="0"/>
                        </a:rPr>
                        <a:t> </a:t>
                      </a:r>
                    </a:p>
                    <a:p>
                      <a:pPr algn="r"/>
                      <a:r>
                        <a:rPr lang="en-US" sz="2000" baseline="0" dirty="0">
                          <a:solidFill>
                            <a:schemeClr val="bg1"/>
                          </a:solidFill>
                          <a:latin typeface="Arial" pitchFamily="34" charset="0"/>
                          <a:cs typeface="Arial" pitchFamily="34" charset="0"/>
                        </a:rPr>
                        <a:t>Nurturing, Protection and Right Utilization of the Body</a:t>
                      </a:r>
                      <a:endParaRPr lang="en-GB" sz="2000" dirty="0">
                        <a:solidFill>
                          <a:schemeClr val="bg1"/>
                        </a:solidFill>
                        <a:latin typeface="Arial" pitchFamily="34" charset="0"/>
                        <a:cs typeface="Arial" pitchFamily="34" charset="0"/>
                      </a:endParaRPr>
                    </a:p>
                  </a:txBody>
                  <a:tcPr marT="45721" marB="45721">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457200" indent="-457200" algn="l">
                        <a:buFont typeface="+mj-lt"/>
                        <a:buAutoNum type="arabicPeriod"/>
                      </a:pPr>
                      <a:endParaRPr lang="en-GB" sz="2000" dirty="0">
                        <a:solidFill>
                          <a:schemeClr val="tx1"/>
                        </a:solidFill>
                        <a:latin typeface="Arial" pitchFamily="34" charset="0"/>
                        <a:cs typeface="Arial" pitchFamily="34" charset="0"/>
                      </a:endParaRPr>
                    </a:p>
                  </a:txBody>
                  <a:tcPr marT="45721" marB="45721">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17433" name="Rectangle 8">
            <a:extLst>
              <a:ext uri="{FF2B5EF4-FFF2-40B4-BE49-F238E27FC236}">
                <a16:creationId xmlns:a16="http://schemas.microsoft.com/office/drawing/2014/main" id="{C1E74502-AE15-4EC5-AEE9-B45D8864F5F4}"/>
              </a:ext>
            </a:extLst>
          </p:cNvPr>
          <p:cNvSpPr>
            <a:spLocks noChangeArrowheads="1"/>
          </p:cNvSpPr>
          <p:nvPr/>
        </p:nvSpPr>
        <p:spPr bwMode="auto">
          <a:xfrm>
            <a:off x="6019800" y="541337"/>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C00000"/>
                </a:solidFill>
                <a:cs typeface="Times New Roman" panose="02020603050405020304" pitchFamily="18" charset="0"/>
              </a:rPr>
              <a:t>Co-existence</a:t>
            </a:r>
            <a:endParaRPr lang="en-US" altLang="en-US" sz="2000" b="1">
              <a:solidFill>
                <a:srgbClr val="C00000"/>
              </a:solidFill>
              <a:latin typeface="Times New Roman" panose="02020603050405020304" pitchFamily="18" charset="0"/>
              <a:cs typeface="Times New Roman" panose="02020603050405020304" pitchFamily="18" charset="0"/>
            </a:endParaRPr>
          </a:p>
          <a:p>
            <a:pPr algn="ctr" eaLnBrk="1" hangingPunct="1"/>
            <a:r>
              <a:rPr lang="en-US" altLang="en-US" sz="2800" b="1">
                <a:solidFill>
                  <a:srgbClr val="C00000"/>
                </a:solidFill>
                <a:latin typeface="Kruti Dev 010" pitchFamily="2" charset="0"/>
                <a:ea typeface="Batang" panose="02030600000101010101" pitchFamily="18" charset="-127"/>
                <a:cs typeface="KrutiDev040BoldItalic"/>
              </a:rPr>
              <a:t>lgvfLrRo</a:t>
            </a:r>
            <a:endParaRPr lang="en-US" altLang="en-US" sz="2800" b="1">
              <a:solidFill>
                <a:srgbClr val="C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D4D3272-3BF2-4BF1-AE33-154E5AD1552A}"/>
              </a:ext>
            </a:extLst>
          </p:cNvPr>
          <p:cNvCxnSpPr/>
          <p:nvPr/>
        </p:nvCxnSpPr>
        <p:spPr>
          <a:xfrm>
            <a:off x="5638800" y="922336"/>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2" name="Picture 4">
            <a:extLst>
              <a:ext uri="{FF2B5EF4-FFF2-40B4-BE49-F238E27FC236}">
                <a16:creationId xmlns:a16="http://schemas.microsoft.com/office/drawing/2014/main" id="{6EEA88E4-D85D-4231-8449-3276C7E6F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8893174" y="5530851"/>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03E3E77-88D3-4AAF-9BC7-D6135ACD435D}"/>
              </a:ext>
            </a:extLst>
          </p:cNvPr>
          <p:cNvSpPr>
            <a:spLocks noGrp="1"/>
          </p:cNvSpPr>
          <p:nvPr>
            <p:ph type="title"/>
          </p:nvPr>
        </p:nvSpPr>
        <p:spPr/>
        <p:txBody>
          <a:bodyPr/>
          <a:lstStyle/>
          <a:p>
            <a:r>
              <a:rPr lang="en-IN" dirty="0"/>
              <a:t>Further, we can see…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BE95716-DDA0-4AB1-93E4-659B48E41F0C}"/>
              </a:ext>
            </a:extLst>
          </p:cNvPr>
          <p:cNvGraphicFramePr>
            <a:graphicFrameLocks noGrp="1"/>
          </p:cNvGraphicFramePr>
          <p:nvPr/>
        </p:nvGraphicFramePr>
        <p:xfrm>
          <a:off x="1524000" y="595312"/>
          <a:ext cx="9144000" cy="433863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68">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(I)</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206">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206">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2"/>
                  </a:ext>
                </a:extLst>
              </a:tr>
              <a:tr h="204127">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822962">
                <a:tc>
                  <a:txBody>
                    <a:bodyPr/>
                    <a:lstStyle/>
                    <a:p>
                      <a:endParaRPr lang="en-US" sz="1800" dirty="0"/>
                    </a:p>
                  </a:txBody>
                  <a:tcPr marT="45721" marB="45721">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r"/>
                      <a:endParaRPr lang="en-US" sz="800" b="1" dirty="0">
                        <a:solidFill>
                          <a:schemeClr val="bg1"/>
                        </a:solidFill>
                        <a:latin typeface="Arial" pitchFamily="34" charset="0"/>
                        <a:cs typeface="Arial" pitchFamily="34" charset="0"/>
                      </a:endParaRPr>
                    </a:p>
                    <a:p>
                      <a:pPr algn="r"/>
                      <a:r>
                        <a:rPr lang="en-US" sz="2000" b="1" dirty="0">
                          <a:solidFill>
                            <a:schemeClr val="bg1"/>
                          </a:solidFill>
                          <a:latin typeface="Arial" pitchFamily="34" charset="0"/>
                          <a:cs typeface="Arial" pitchFamily="34" charset="0"/>
                        </a:rPr>
                        <a:t>Feeling of Self-regulation </a:t>
                      </a:r>
                      <a:r>
                        <a:rPr lang="hi-IN" sz="2000" b="1" dirty="0">
                          <a:solidFill>
                            <a:schemeClr val="bg1"/>
                          </a:solidFill>
                          <a:latin typeface="Arial" pitchFamily="34" charset="0"/>
                          <a:cs typeface="Arial" pitchFamily="34" charset="0"/>
                        </a:rPr>
                        <a:t>(संयम)</a:t>
                      </a:r>
                      <a:endParaRPr lang="en-GB" sz="2000" b="1" dirty="0">
                        <a:solidFill>
                          <a:schemeClr val="bg1"/>
                        </a:solidFill>
                        <a:latin typeface="Arial" pitchFamily="34" charset="0"/>
                        <a:cs typeface="Arial" pitchFamily="34" charset="0"/>
                      </a:endParaRPr>
                    </a:p>
                  </a:txBody>
                  <a:tcPr marT="45721" marB="45721">
                    <a:lnL>
                      <a:noFill/>
                    </a:lnL>
                    <a:lnR>
                      <a:noFill/>
                    </a:lnR>
                    <a:lnT>
                      <a:noFill/>
                    </a:lnT>
                    <a:lnB w="12700" cap="flat" cmpd="sng" algn="ctr">
                      <a:noFill/>
                      <a:prstDash val="solid"/>
                      <a:round/>
                      <a:headEnd type="none" w="med" len="med"/>
                      <a:tailEnd type="none" w="med" len="med"/>
                    </a:lnB>
                    <a:solidFill>
                      <a:srgbClr val="800080"/>
                    </a:solidFill>
                  </a:tcPr>
                </a:tc>
                <a:tc>
                  <a:txBody>
                    <a:bodyPr/>
                    <a:lstStyle/>
                    <a:p>
                      <a:pPr algn="l"/>
                      <a:endParaRPr lang="en-US" sz="1100" b="1" dirty="0">
                        <a:solidFill>
                          <a:schemeClr val="tx1"/>
                        </a:solidFill>
                        <a:latin typeface="Arial" pitchFamily="34" charset="0"/>
                        <a:cs typeface="Arial" pitchFamily="34" charset="0"/>
                      </a:endParaRPr>
                    </a:p>
                    <a:p>
                      <a:pPr algn="l"/>
                      <a:r>
                        <a:rPr lang="en-US" sz="2000" b="1" dirty="0">
                          <a:solidFill>
                            <a:schemeClr val="tx1"/>
                          </a:solidFill>
                          <a:latin typeface="Arial" pitchFamily="34" charset="0"/>
                          <a:cs typeface="Arial" pitchFamily="34" charset="0"/>
                        </a:rPr>
                        <a:t>      Health</a:t>
                      </a:r>
                      <a:r>
                        <a:rPr lang="hi-IN" sz="2000" b="1" dirty="0">
                          <a:solidFill>
                            <a:schemeClr val="tx1"/>
                          </a:solidFill>
                          <a:latin typeface="Arial" pitchFamily="34" charset="0"/>
                          <a:cs typeface="Arial" pitchFamily="34" charset="0"/>
                        </a:rPr>
                        <a:t> (स्वास्थ्य)</a:t>
                      </a:r>
                      <a:endParaRPr lang="en-GB" sz="2000" b="1" dirty="0">
                        <a:solidFill>
                          <a:schemeClr val="tx1"/>
                        </a:solidFill>
                        <a:latin typeface="Arial" pitchFamily="34" charset="0"/>
                        <a:cs typeface="Arial" pitchFamily="34" charset="0"/>
                      </a:endParaRPr>
                    </a:p>
                  </a:txBody>
                  <a:tcPr marT="45721" marB="45721">
                    <a:lnL>
                      <a:noFill/>
                    </a:lnL>
                    <a:lnR>
                      <a:noFill/>
                    </a:lnR>
                    <a:lnT>
                      <a:noFill/>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1310670">
                <a:tc>
                  <a:txBody>
                    <a:bodyPr/>
                    <a:lstStyle/>
                    <a:p>
                      <a:endParaRPr lang="en-US" sz="1800" dirty="0"/>
                    </a:p>
                  </a:txBody>
                  <a:tcPr marT="45721" marB="45721">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algn="r"/>
                      <a:r>
                        <a:rPr lang="en-US" sz="2000" dirty="0">
                          <a:solidFill>
                            <a:schemeClr val="bg1"/>
                          </a:solidFill>
                          <a:latin typeface="Arial" pitchFamily="34" charset="0"/>
                          <a:cs typeface="Arial" pitchFamily="34" charset="0"/>
                        </a:rPr>
                        <a:t>Feeling of responsibility toward the body – for</a:t>
                      </a:r>
                      <a:r>
                        <a:rPr lang="en-US" sz="2000" baseline="0" dirty="0">
                          <a:solidFill>
                            <a:schemeClr val="bg1"/>
                          </a:solidFill>
                          <a:latin typeface="Arial" pitchFamily="34" charset="0"/>
                          <a:cs typeface="Arial" pitchFamily="34" charset="0"/>
                        </a:rPr>
                        <a:t> </a:t>
                      </a:r>
                    </a:p>
                    <a:p>
                      <a:pPr algn="r"/>
                      <a:r>
                        <a:rPr lang="en-US" sz="2000" baseline="0" dirty="0">
                          <a:solidFill>
                            <a:schemeClr val="bg1"/>
                          </a:solidFill>
                          <a:latin typeface="Arial" pitchFamily="34" charset="0"/>
                          <a:cs typeface="Arial" pitchFamily="34" charset="0"/>
                        </a:rPr>
                        <a:t>Nurturing, Protection and Right Utilization of the Body</a:t>
                      </a:r>
                      <a:endParaRPr lang="en-GB" sz="2000" dirty="0">
                        <a:solidFill>
                          <a:schemeClr val="bg1"/>
                        </a:solidFill>
                        <a:latin typeface="Arial" pitchFamily="34" charset="0"/>
                        <a:cs typeface="Arial" pitchFamily="34" charset="0"/>
                      </a:endParaRPr>
                    </a:p>
                  </a:txBody>
                  <a:tcPr marT="45721" marB="45721">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457200" indent="-457200" algn="l">
                        <a:buFont typeface="+mj-lt"/>
                        <a:buAutoNum type="arabicPeriod"/>
                      </a:pPr>
                      <a:r>
                        <a:rPr lang="en-US" sz="2000" dirty="0">
                          <a:solidFill>
                            <a:schemeClr val="tx1"/>
                          </a:solidFill>
                          <a:latin typeface="Arial" pitchFamily="34" charset="0"/>
                          <a:cs typeface="Arial" pitchFamily="34" charset="0"/>
                        </a:rPr>
                        <a:t>The Body acts according to the Self</a:t>
                      </a:r>
                    </a:p>
                    <a:p>
                      <a:pPr marL="457200" indent="-457200" algn="l">
                        <a:buFont typeface="+mj-lt"/>
                        <a:buAutoNum type="arabicPeriod"/>
                      </a:pPr>
                      <a:r>
                        <a:rPr lang="en-US" sz="2000" dirty="0">
                          <a:solidFill>
                            <a:schemeClr val="tx1"/>
                          </a:solidFill>
                          <a:latin typeface="Arial" pitchFamily="34" charset="0"/>
                          <a:cs typeface="Arial" pitchFamily="34" charset="0"/>
                        </a:rPr>
                        <a:t>Parts of the body are in    harmony (in order)</a:t>
                      </a:r>
                      <a:endParaRPr lang="en-GB" sz="2000" dirty="0">
                        <a:solidFill>
                          <a:schemeClr val="tx1"/>
                        </a:solidFill>
                        <a:latin typeface="Arial" pitchFamily="34" charset="0"/>
                        <a:cs typeface="Arial" pitchFamily="34" charset="0"/>
                      </a:endParaRPr>
                    </a:p>
                  </a:txBody>
                  <a:tcPr marT="45721" marB="45721">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17433" name="Rectangle 8">
            <a:extLst>
              <a:ext uri="{FF2B5EF4-FFF2-40B4-BE49-F238E27FC236}">
                <a16:creationId xmlns:a16="http://schemas.microsoft.com/office/drawing/2014/main" id="{C1E74502-AE15-4EC5-AEE9-B45D8864F5F4}"/>
              </a:ext>
            </a:extLst>
          </p:cNvPr>
          <p:cNvSpPr>
            <a:spLocks noChangeArrowheads="1"/>
          </p:cNvSpPr>
          <p:nvPr/>
        </p:nvSpPr>
        <p:spPr bwMode="auto">
          <a:xfrm>
            <a:off x="6019800" y="541337"/>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C00000"/>
                </a:solidFill>
                <a:cs typeface="Times New Roman" panose="02020603050405020304" pitchFamily="18" charset="0"/>
              </a:rPr>
              <a:t>Co-existence</a:t>
            </a:r>
            <a:endParaRPr lang="en-US" altLang="en-US" sz="2000" b="1">
              <a:solidFill>
                <a:srgbClr val="C00000"/>
              </a:solidFill>
              <a:latin typeface="Times New Roman" panose="02020603050405020304" pitchFamily="18" charset="0"/>
              <a:cs typeface="Times New Roman" panose="02020603050405020304" pitchFamily="18" charset="0"/>
            </a:endParaRPr>
          </a:p>
          <a:p>
            <a:pPr algn="ctr" eaLnBrk="1" hangingPunct="1"/>
            <a:r>
              <a:rPr lang="en-US" altLang="en-US" sz="2800" b="1">
                <a:solidFill>
                  <a:srgbClr val="C00000"/>
                </a:solidFill>
                <a:latin typeface="Kruti Dev 010" pitchFamily="2" charset="0"/>
                <a:ea typeface="Batang" panose="02030600000101010101" pitchFamily="18" charset="-127"/>
                <a:cs typeface="KrutiDev040BoldItalic"/>
              </a:rPr>
              <a:t>lgvfLrRo</a:t>
            </a:r>
            <a:endParaRPr lang="en-US" altLang="en-US" sz="2800" b="1">
              <a:solidFill>
                <a:srgbClr val="C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D4D3272-3BF2-4BF1-AE33-154E5AD1552A}"/>
              </a:ext>
            </a:extLst>
          </p:cNvPr>
          <p:cNvCxnSpPr/>
          <p:nvPr/>
        </p:nvCxnSpPr>
        <p:spPr>
          <a:xfrm>
            <a:off x="5638800" y="922336"/>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Right Arrow 15">
            <a:extLst>
              <a:ext uri="{FF2B5EF4-FFF2-40B4-BE49-F238E27FC236}">
                <a16:creationId xmlns:a16="http://schemas.microsoft.com/office/drawing/2014/main" id="{4E123C22-E3BE-47B2-A18E-57621585F42C}"/>
              </a:ext>
            </a:extLst>
          </p:cNvPr>
          <p:cNvSpPr/>
          <p:nvPr/>
        </p:nvSpPr>
        <p:spPr bwMode="auto">
          <a:xfrm>
            <a:off x="7010400" y="3048000"/>
            <a:ext cx="304800" cy="30480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solidFill>
                <a:prstClr val="black"/>
              </a:solidFill>
            </a:endParaRPr>
          </a:p>
        </p:txBody>
      </p:sp>
      <p:grpSp>
        <p:nvGrpSpPr>
          <p:cNvPr id="4" name="Group 3">
            <a:extLst>
              <a:ext uri="{FF2B5EF4-FFF2-40B4-BE49-F238E27FC236}">
                <a16:creationId xmlns:a16="http://schemas.microsoft.com/office/drawing/2014/main" id="{EC8FA7DD-816F-4869-90F8-AAEE00223698}"/>
              </a:ext>
            </a:extLst>
          </p:cNvPr>
          <p:cNvGrpSpPr/>
          <p:nvPr/>
        </p:nvGrpSpPr>
        <p:grpSpPr>
          <a:xfrm>
            <a:off x="130039" y="5181600"/>
            <a:ext cx="11931923" cy="1254918"/>
            <a:chOff x="152400" y="5181600"/>
            <a:chExt cx="11931923" cy="1254918"/>
          </a:xfrm>
        </p:grpSpPr>
        <p:sp>
          <p:nvSpPr>
            <p:cNvPr id="10" name="Rounded Rectangle 9">
              <a:extLst>
                <a:ext uri="{FF2B5EF4-FFF2-40B4-BE49-F238E27FC236}">
                  <a16:creationId xmlns:a16="http://schemas.microsoft.com/office/drawing/2014/main" id="{82F779E4-1745-4176-928F-92F8310A8AD8}"/>
                </a:ext>
              </a:extLst>
            </p:cNvPr>
            <p:cNvSpPr/>
            <p:nvPr/>
          </p:nvSpPr>
          <p:spPr>
            <a:xfrm>
              <a:off x="152400" y="5181600"/>
              <a:ext cx="11931923" cy="125491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rPr>
                <a:t>With a feeling of self-regulation, health of a sick body can be restored</a:t>
              </a:r>
            </a:p>
            <a:p>
              <a:pPr algn="ctr">
                <a:defRPr/>
              </a:pPr>
              <a:r>
                <a:rPr lang="en-US" sz="2000" dirty="0">
                  <a:solidFill>
                    <a:schemeClr val="bg1"/>
                  </a:solidFill>
                </a:rPr>
                <a:t>Without the feeling of self-regulation, even a healthy body can become unhealthy</a:t>
              </a:r>
            </a:p>
            <a:p>
              <a:pPr algn="ctr">
                <a:defRPr/>
              </a:pPr>
              <a:endParaRPr lang="en-US" sz="2000" dirty="0">
                <a:solidFill>
                  <a:schemeClr val="bg1"/>
                </a:solidFill>
              </a:endParaRPr>
            </a:p>
            <a:p>
              <a:pPr algn="ctr">
                <a:defRPr/>
              </a:pPr>
              <a:r>
                <a:rPr lang="en-US" sz="2000" dirty="0">
                  <a:solidFill>
                    <a:schemeClr val="bg1"/>
                  </a:solidFill>
                </a:rPr>
                <a:t>Check: how many times you fell sick in the past one month, and what was the reason?</a:t>
              </a:r>
            </a:p>
          </p:txBody>
        </p:sp>
        <p:pic>
          <p:nvPicPr>
            <p:cNvPr id="12" name="Picture 4">
              <a:extLst>
                <a:ext uri="{FF2B5EF4-FFF2-40B4-BE49-F238E27FC236}">
                  <a16:creationId xmlns:a16="http://schemas.microsoft.com/office/drawing/2014/main" id="{6EEA88E4-D85D-4231-8449-3276C7E6F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10972801" y="5257800"/>
              <a:ext cx="1050925" cy="1079500"/>
            </a:xfrm>
            <a:prstGeom prst="rect">
              <a:avLst/>
            </a:prstGeom>
            <a:solidFill>
              <a:schemeClr val="bg1"/>
            </a:solidFill>
            <a:ln>
              <a:noFill/>
            </a:ln>
          </p:spPr>
        </p:pic>
      </p:grpSp>
      <p:sp>
        <p:nvSpPr>
          <p:cNvPr id="2" name="Title 1">
            <a:extLst>
              <a:ext uri="{FF2B5EF4-FFF2-40B4-BE49-F238E27FC236}">
                <a16:creationId xmlns:a16="http://schemas.microsoft.com/office/drawing/2014/main" id="{303E3E77-88D3-4AAF-9BC7-D6135ACD435D}"/>
              </a:ext>
            </a:extLst>
          </p:cNvPr>
          <p:cNvSpPr>
            <a:spLocks noGrp="1"/>
          </p:cNvSpPr>
          <p:nvPr>
            <p:ph type="title"/>
          </p:nvPr>
        </p:nvSpPr>
        <p:spPr/>
        <p:txBody>
          <a:bodyPr/>
          <a:lstStyle/>
          <a:p>
            <a:r>
              <a:rPr lang="en-IN" dirty="0"/>
              <a:t>Further, we can see…</a:t>
            </a:r>
          </a:p>
        </p:txBody>
      </p:sp>
    </p:spTree>
    <p:extLst>
      <p:ext uri="{BB962C8B-B14F-4D97-AF65-F5344CB8AC3E}">
        <p14:creationId xmlns:p14="http://schemas.microsoft.com/office/powerpoint/2010/main" val="189991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1939</Words>
  <Application>Microsoft Office PowerPoint</Application>
  <PresentationFormat>Widescreen</PresentationFormat>
  <Paragraphs>377</Paragraphs>
  <Slides>26</Slides>
  <Notes>11</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Kruti Dev 010</vt:lpstr>
      <vt:lpstr>Symbol</vt:lpstr>
      <vt:lpstr>Times New Roman</vt:lpstr>
      <vt:lpstr>Wingdings</vt:lpstr>
      <vt:lpstr>UHV Theme 2022</vt:lpstr>
      <vt:lpstr>   UHV-I Session 7    Ensuring Health Holistically</vt:lpstr>
      <vt:lpstr>PowerPoint Presentation</vt:lpstr>
      <vt:lpstr>Interaction Before Main Session</vt:lpstr>
      <vt:lpstr>Home Assignment</vt:lpstr>
      <vt:lpstr>   UHV-I Session 7   Ensuring Health Holistically</vt:lpstr>
      <vt:lpstr>Fulfilling our Aspiration for Health</vt:lpstr>
      <vt:lpstr>Recalling…</vt:lpstr>
      <vt:lpstr>Further, we can see…</vt:lpstr>
      <vt:lpstr>Further, we can see…</vt:lpstr>
      <vt:lpstr>Feeling of Self-regulation (संयम)  Program for it  Health in the Body</vt:lpstr>
      <vt:lpstr>Program for Health</vt:lpstr>
      <vt:lpstr>Intake (आहार)</vt:lpstr>
      <vt:lpstr>1b. Routine – in Harmony with Nature</vt:lpstr>
      <vt:lpstr>Labour श्रम</vt:lpstr>
      <vt:lpstr>Postures, Breathing</vt:lpstr>
      <vt:lpstr>Medicine</vt:lpstr>
      <vt:lpstr>Priority</vt:lpstr>
      <vt:lpstr> Holistic Perspective of Health</vt:lpstr>
      <vt:lpstr>Discussion: Health of the Family, Friends…</vt:lpstr>
      <vt:lpstr>Home Assignment</vt:lpstr>
      <vt:lpstr>Home Assignment</vt:lpstr>
      <vt:lpstr>Questions?</vt:lpstr>
      <vt:lpstr>Discussion: Health of the Natural Environment</vt:lpstr>
      <vt:lpstr>Concerns at individual level</vt:lpstr>
      <vt:lpstr>Aspirations and Concerns at the Individual Level</vt:lpstr>
      <vt:lpstr>Aspirations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2025-07-30T09:49:41Z</dcterms:modified>
</cp:coreProperties>
</file>